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25"/>
  </p:handoutMasterIdLst>
  <p:sldIdLst>
    <p:sldId id="288" r:id="rId5"/>
    <p:sldId id="282" r:id="rId6"/>
    <p:sldId id="284" r:id="rId7"/>
    <p:sldId id="285" r:id="rId8"/>
    <p:sldId id="289" r:id="rId9"/>
    <p:sldId id="258" r:id="rId10"/>
    <p:sldId id="286" r:id="rId11"/>
    <p:sldId id="304" r:id="rId12"/>
    <p:sldId id="305" r:id="rId13"/>
    <p:sldId id="287" r:id="rId14"/>
    <p:sldId id="300" r:id="rId15"/>
    <p:sldId id="302" r:id="rId16"/>
    <p:sldId id="301" r:id="rId17"/>
    <p:sldId id="291" r:id="rId18"/>
    <p:sldId id="292" r:id="rId19"/>
    <p:sldId id="293" r:id="rId20"/>
    <p:sldId id="294" r:id="rId21"/>
    <p:sldId id="297" r:id="rId22"/>
    <p:sldId id="298" r:id="rId23"/>
    <p:sldId id="299" r:id="rId2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0AC319-6BD8-4EF3-B3C4-638B69320563}" v="3" dt="2021-09-17T14:05:13.262"/>
    <p1510:client id="{B4781CB3-F228-479E-941A-39507B9B7632}" v="98" dt="2021-09-15T16:09:20.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FBAE13-5D87-4803-9EC5-8C628265E9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ACF70F5-BAD1-4BBF-9BFE-2FC4CD033F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380DDB-6F88-432B-866B-273FA57C3DD9}" type="datetimeFigureOut">
              <a:rPr lang="en-GB" smtClean="0"/>
              <a:t>17/09/2021</a:t>
            </a:fld>
            <a:endParaRPr lang="en-GB"/>
          </a:p>
        </p:txBody>
      </p:sp>
      <p:sp>
        <p:nvSpPr>
          <p:cNvPr id="4" name="Footer Placeholder 3">
            <a:extLst>
              <a:ext uri="{FF2B5EF4-FFF2-40B4-BE49-F238E27FC236}">
                <a16:creationId xmlns:a16="http://schemas.microsoft.com/office/drawing/2014/main" id="{841A5570-950A-4D2E-B161-1736FB82CE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1C2943D-90FF-4DF0-BB2D-EF57E69FD5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849B-92A5-4169-A659-10A83B99742C}" type="slidenum">
              <a:rPr lang="en-GB" smtClean="0"/>
              <a:t>‹#›</a:t>
            </a:fld>
            <a:endParaRPr lang="en-GB"/>
          </a:p>
        </p:txBody>
      </p:sp>
    </p:spTree>
    <p:extLst>
      <p:ext uri="{BB962C8B-B14F-4D97-AF65-F5344CB8AC3E}">
        <p14:creationId xmlns:p14="http://schemas.microsoft.com/office/powerpoint/2010/main" val="22654586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0" name="Picture 39" descr="A picture containing shape&#10;&#10;Description automatically generated">
            <a:extLst>
              <a:ext uri="{FF2B5EF4-FFF2-40B4-BE49-F238E27FC236}">
                <a16:creationId xmlns:a16="http://schemas.microsoft.com/office/drawing/2014/main" id="{552AAFF1-B474-46CA-B602-B416F88BE0F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7419" y="0"/>
            <a:ext cx="12246837" cy="6858000"/>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1246188" y="3719246"/>
            <a:ext cx="10467445" cy="656474"/>
          </a:xfrm>
          <a:prstGeom prst="rect">
            <a:avLst/>
          </a:prstGeom>
        </p:spPr>
        <p:txBody>
          <a:bodyPr anchor="t" anchorCtr="0">
            <a:noAutofit/>
          </a:bodyPr>
          <a:lstStyle>
            <a:lvl1pPr algn="l">
              <a:lnSpc>
                <a:spcPct val="90000"/>
              </a:lnSpc>
              <a:defRPr sz="4800"/>
            </a:lvl1pPr>
          </a:lstStyle>
          <a:p>
            <a:r>
              <a:rPr lang="en-US"/>
              <a:t>Click to edit title</a:t>
            </a:r>
            <a:endParaRPr lang="en-GB"/>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1246380" y="4391089"/>
            <a:ext cx="10481825" cy="698347"/>
          </a:xfrm>
        </p:spPr>
        <p:txBody>
          <a:bodyPr/>
          <a:lstStyle>
            <a:lvl1pPr marL="0" indent="0" algn="l">
              <a:lnSpc>
                <a:spcPct val="90000"/>
              </a:lnSpc>
              <a:buNone/>
              <a:defRPr sz="4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endParaRPr lang="en-GB"/>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F7CA3AE9-C9C1-49D1-8499-268AF879DFBE}" type="datetime1">
              <a:rPr lang="en-GB" smtClean="0"/>
              <a:t>17/09/2021</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1246189" y="5153953"/>
            <a:ext cx="4849812" cy="698347"/>
          </a:xfrm>
        </p:spPr>
        <p:txBody>
          <a:bodyPr/>
          <a:lstStyle>
            <a:lvl1pPr>
              <a:buNone/>
              <a:defRPr sz="1400">
                <a:solidFill>
                  <a:srgbClr val="0E115F"/>
                </a:solidFill>
              </a:defRPr>
            </a:lvl1pPr>
          </a:lstStyle>
          <a:p>
            <a:pPr lvl="0"/>
            <a:r>
              <a:rPr lang="en-US"/>
              <a:t>Edit Master text styles</a:t>
            </a:r>
          </a:p>
        </p:txBody>
      </p:sp>
      <p:sp>
        <p:nvSpPr>
          <p:cNvPr id="8" name="Text Placeholder 7">
            <a:extLst>
              <a:ext uri="{FF2B5EF4-FFF2-40B4-BE49-F238E27FC236}">
                <a16:creationId xmlns:a16="http://schemas.microsoft.com/office/drawing/2014/main" id="{1B85752F-2A9A-4A95-A01C-0EA26995C928}"/>
              </a:ext>
            </a:extLst>
          </p:cNvPr>
          <p:cNvSpPr>
            <a:spLocks noGrp="1"/>
          </p:cNvSpPr>
          <p:nvPr>
            <p:ph type="body" sz="quarter" idx="14" hasCustomPrompt="1"/>
          </p:nvPr>
        </p:nvSpPr>
        <p:spPr>
          <a:xfrm>
            <a:off x="1246189" y="6302066"/>
            <a:ext cx="5383212" cy="298760"/>
          </a:xfrm>
        </p:spPr>
        <p:txBody>
          <a:bodyPr anchor="ctr" anchorCtr="0"/>
          <a:lstStyle>
            <a:lvl1pPr>
              <a:buNone/>
              <a:defRPr sz="1200">
                <a:solidFill>
                  <a:schemeClr val="accent6"/>
                </a:solidFill>
              </a:defRPr>
            </a:lvl1pPr>
          </a:lstStyle>
          <a:p>
            <a:pPr lvl="0"/>
            <a:r>
              <a:rPr lang="en-GB"/>
              <a:t>INSERT SECURITY CLASSIFICATION / DRAFT STATUS</a:t>
            </a:r>
          </a:p>
        </p:txBody>
      </p:sp>
      <p:pic>
        <p:nvPicPr>
          <p:cNvPr id="11" name="Picture 10" descr="A picture containing graphical user interface&#10;&#10;Description automatically generated">
            <a:extLst>
              <a:ext uri="{FF2B5EF4-FFF2-40B4-BE49-F238E27FC236}">
                <a16:creationId xmlns:a16="http://schemas.microsoft.com/office/drawing/2014/main" id="{99BCA6E6-1DDC-43B6-AD3B-FC617E3CEB0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5238" y="351800"/>
            <a:ext cx="1052618" cy="660201"/>
          </a:xfrm>
          <a:prstGeom prst="rect">
            <a:avLst/>
          </a:prstGeom>
        </p:spPr>
      </p:pic>
    </p:spTree>
    <p:extLst>
      <p:ext uri="{BB962C8B-B14F-4D97-AF65-F5344CB8AC3E}">
        <p14:creationId xmlns:p14="http://schemas.microsoft.com/office/powerpoint/2010/main" val="3976697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8" name="Picture 7" descr="Chart, pie chart&#10;&#10;Description automatically generated">
            <a:extLst>
              <a:ext uri="{FF2B5EF4-FFF2-40B4-BE49-F238E27FC236}">
                <a16:creationId xmlns:a16="http://schemas.microsoft.com/office/drawing/2014/main" id="{77642FBD-813B-4D67-AA77-0B8917FCE30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565265"/>
            <a:ext cx="12192000" cy="6292735"/>
          </a:xfrm>
          <a:prstGeom prst="rect">
            <a:avLst/>
          </a:prstGeom>
        </p:spPr>
      </p:pic>
      <p:sp>
        <p:nvSpPr>
          <p:cNvPr id="2" name="Title 1">
            <a:extLst>
              <a:ext uri="{FF2B5EF4-FFF2-40B4-BE49-F238E27FC236}">
                <a16:creationId xmlns:a16="http://schemas.microsoft.com/office/drawing/2014/main" id="{2ADD2A2A-8C01-4EF3-BFC3-F565457DB216}"/>
              </a:ext>
            </a:extLst>
          </p:cNvPr>
          <p:cNvSpPr>
            <a:spLocks noGrp="1"/>
          </p:cNvSpPr>
          <p:nvPr>
            <p:ph type="title" hasCustomPrompt="1"/>
          </p:nvPr>
        </p:nvSpPr>
        <p:spPr>
          <a:xfrm>
            <a:off x="6109397" y="1777496"/>
            <a:ext cx="5606379" cy="2659724"/>
          </a:xfrm>
        </p:spPr>
        <p:txBody>
          <a:bodyPr anchor="t" anchorCtr="0"/>
          <a:lstStyle>
            <a:lvl1pPr>
              <a:lnSpc>
                <a:spcPct val="100000"/>
              </a:lnSpc>
              <a:defRPr sz="4800">
                <a:solidFill>
                  <a:schemeClr val="bg1"/>
                </a:solidFill>
              </a:defRPr>
            </a:lvl1pPr>
          </a:lstStyle>
          <a:p>
            <a:r>
              <a:rPr lang="en-US"/>
              <a:t>Click to edit title</a:t>
            </a:r>
            <a:endParaRPr lang="en-GB"/>
          </a:p>
        </p:txBody>
      </p:sp>
      <p:sp>
        <p:nvSpPr>
          <p:cNvPr id="4" name="Date Placeholder 3">
            <a:extLst>
              <a:ext uri="{FF2B5EF4-FFF2-40B4-BE49-F238E27FC236}">
                <a16:creationId xmlns:a16="http://schemas.microsoft.com/office/drawing/2014/main" id="{0CB2CA2C-2DC0-44FB-A3DA-1A1BC13EAAC4}"/>
              </a:ext>
            </a:extLst>
          </p:cNvPr>
          <p:cNvSpPr>
            <a:spLocks noGrp="1"/>
          </p:cNvSpPr>
          <p:nvPr>
            <p:ph type="dt" sz="half" idx="10"/>
          </p:nvPr>
        </p:nvSpPr>
        <p:spPr/>
        <p:txBody>
          <a:bodyPr/>
          <a:lstStyle/>
          <a:p>
            <a:fld id="{4F6B8C90-EF90-45E0-A330-989C60D19D42}" type="datetime1">
              <a:rPr lang="en-GB" smtClean="0"/>
              <a:t>17/09/2021</a:t>
            </a:fld>
            <a:endParaRPr lang="en-GB"/>
          </a:p>
        </p:txBody>
      </p:sp>
      <p:sp>
        <p:nvSpPr>
          <p:cNvPr id="5" name="Footer Placeholder 4">
            <a:extLst>
              <a:ext uri="{FF2B5EF4-FFF2-40B4-BE49-F238E27FC236}">
                <a16:creationId xmlns:a16="http://schemas.microsoft.com/office/drawing/2014/main" id="{A61ADBB4-B47C-4AA5-8BED-8FE06246CF81}"/>
              </a:ext>
            </a:extLst>
          </p:cNvPr>
          <p:cNvSpPr>
            <a:spLocks noGrp="1"/>
          </p:cNvSpPr>
          <p:nvPr>
            <p:ph type="ftr" sz="quarter" idx="11"/>
          </p:nvPr>
        </p:nvSpPr>
        <p:spPr>
          <a:xfrm>
            <a:off x="4017555" y="7372601"/>
            <a:ext cx="4114800" cy="180908"/>
          </a:xfrm>
        </p:spPr>
        <p:txBody>
          <a:bodyPr/>
          <a:lstStyle/>
          <a:p>
            <a:r>
              <a:rPr lang="en-GB"/>
              <a:t>Presentation Title (edit this in Insert &gt; Header and Footer, then click 'Apply to All')</a:t>
            </a:r>
          </a:p>
        </p:txBody>
      </p:sp>
      <p:sp>
        <p:nvSpPr>
          <p:cNvPr id="6" name="Slide Number Placeholder 5">
            <a:extLst>
              <a:ext uri="{FF2B5EF4-FFF2-40B4-BE49-F238E27FC236}">
                <a16:creationId xmlns:a16="http://schemas.microsoft.com/office/drawing/2014/main" id="{3491671A-B7B4-4787-939C-D195FB6F262E}"/>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9" name="Picture 8">
            <a:extLst>
              <a:ext uri="{FF2B5EF4-FFF2-40B4-BE49-F238E27FC236}">
                <a16:creationId xmlns:a16="http://schemas.microsoft.com/office/drawing/2014/main" id="{13985E20-3749-49BA-BD40-3CF0CE20C0A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2178" y="6292735"/>
            <a:ext cx="1903576" cy="210938"/>
          </a:xfrm>
          <a:prstGeom prst="rect">
            <a:avLst/>
          </a:prstGeom>
        </p:spPr>
      </p:pic>
    </p:spTree>
    <p:extLst>
      <p:ext uri="{BB962C8B-B14F-4D97-AF65-F5344CB8AC3E}">
        <p14:creationId xmlns:p14="http://schemas.microsoft.com/office/powerpoint/2010/main" val="1310803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VCA Title and Content 2 Colum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3684AD-6D5F-4CDF-A320-80C2D561DFEE}"/>
              </a:ext>
            </a:extLst>
          </p:cNvPr>
          <p:cNvSpPr/>
          <p:nvPr userDrawn="1"/>
        </p:nvSpPr>
        <p:spPr>
          <a:xfrm>
            <a:off x="0" y="0"/>
            <a:ext cx="12192000" cy="16536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6311900"/>
            <a:ext cx="12192000" cy="5461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8" name="Freeform 7"/>
          <p:cNvSpPr>
            <a:spLocks noChangeAspect="1"/>
          </p:cNvSpPr>
          <p:nvPr userDrawn="1"/>
        </p:nvSpPr>
        <p:spPr>
          <a:xfrm>
            <a:off x="7653870" y="6310800"/>
            <a:ext cx="1751933"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a:solidFill>
                <a:prstClr val="white"/>
              </a:solidFill>
            </a:endParaRPr>
          </a:p>
        </p:txBody>
      </p:sp>
      <p:sp>
        <p:nvSpPr>
          <p:cNvPr id="9" name="Title 1"/>
          <p:cNvSpPr>
            <a:spLocks noGrp="1"/>
          </p:cNvSpPr>
          <p:nvPr>
            <p:ph type="title"/>
          </p:nvPr>
        </p:nvSpPr>
        <p:spPr>
          <a:xfrm>
            <a:off x="1970843" y="372863"/>
            <a:ext cx="9712171" cy="870012"/>
          </a:xfrm>
          <a:prstGeom prst="rect">
            <a:avLst/>
          </a:prstGeom>
        </p:spPr>
        <p:txBody>
          <a:bodyPr lIns="90000" rIns="90000" anchor="t">
            <a:normAutofit/>
          </a:bodyPr>
          <a:lstStyle>
            <a:lvl1pPr>
              <a:defRPr sz="3600">
                <a:solidFill>
                  <a:schemeClr val="accent6">
                    <a:lumMod val="50000"/>
                  </a:schemeClr>
                </a:solidFill>
              </a:defRPr>
            </a:lvl1pPr>
          </a:lstStyle>
          <a:p>
            <a:r>
              <a:rPr lang="en-US"/>
              <a:t>Click to edit Master title style</a:t>
            </a:r>
            <a:endParaRPr lang="en-GB"/>
          </a:p>
        </p:txBody>
      </p:sp>
      <p:sp>
        <p:nvSpPr>
          <p:cNvPr id="11" name="Slide Number Placeholder 23"/>
          <p:cNvSpPr>
            <a:spLocks noGrp="1"/>
          </p:cNvSpPr>
          <p:nvPr>
            <p:ph type="sldNum" sz="quarter" idx="12"/>
          </p:nvPr>
        </p:nvSpPr>
        <p:spPr>
          <a:xfrm>
            <a:off x="399406" y="6402388"/>
            <a:ext cx="684900" cy="365125"/>
          </a:xfrm>
          <a:prstGeom prst="rect">
            <a:avLst/>
          </a:prstGeom>
        </p:spPr>
        <p:txBody>
          <a:bodyPr anchor="ctr"/>
          <a:lstStyle>
            <a:lvl1pPr algn="l">
              <a:defRPr sz="1400">
                <a:solidFill>
                  <a:schemeClr val="bg1"/>
                </a:solidFill>
              </a:defRPr>
            </a:lvl1pPr>
          </a:lstStyle>
          <a:p>
            <a:fld id="{1F530423-F2DA-4A11-9E75-1EB6423D69A6}" type="slidenum">
              <a:rPr lang="en-GB" smtClean="0">
                <a:solidFill>
                  <a:prstClr val="white"/>
                </a:solidFill>
              </a:rPr>
              <a:pPr/>
              <a:t>‹#›</a:t>
            </a:fld>
            <a:endParaRPr lang="en-GB">
              <a:solidFill>
                <a:prstClr val="white"/>
              </a:solidFill>
            </a:endParaRPr>
          </a:p>
        </p:txBody>
      </p:sp>
      <p:sp>
        <p:nvSpPr>
          <p:cNvPr id="12" name="Rectangle 11"/>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14" name="TextBox 13"/>
          <p:cNvSpPr txBox="1"/>
          <p:nvPr userDrawn="1"/>
        </p:nvSpPr>
        <p:spPr>
          <a:xfrm>
            <a:off x="9482003" y="6402388"/>
            <a:ext cx="2443299"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endParaRPr lang="en-GB" sz="1200">
              <a:solidFill>
                <a:prstClr val="white"/>
              </a:solidFill>
            </a:endParaRPr>
          </a:p>
        </p:txBody>
      </p:sp>
      <p:sp>
        <p:nvSpPr>
          <p:cNvPr id="17" name="Content Placeholder 2"/>
          <p:cNvSpPr>
            <a:spLocks noGrp="1"/>
          </p:cNvSpPr>
          <p:nvPr>
            <p:ph idx="1"/>
          </p:nvPr>
        </p:nvSpPr>
        <p:spPr>
          <a:xfrm>
            <a:off x="399405" y="2128834"/>
            <a:ext cx="5520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6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400">
                <a:solidFill>
                  <a:schemeClr val="tx1"/>
                </a:solidFill>
              </a:defRPr>
            </a:lvl3pPr>
            <a:lvl4pPr marL="1600200" indent="-228600">
              <a:lnSpc>
                <a:spcPct val="100000"/>
              </a:lnSpc>
              <a:buClr>
                <a:schemeClr val="accent1"/>
              </a:buClr>
              <a:buFont typeface="Wingdings" panose="05000000000000000000" pitchFamily="2" charset="2"/>
              <a:buChar char="§"/>
              <a:defRPr sz="1200">
                <a:solidFill>
                  <a:schemeClr val="tx1"/>
                </a:solidFill>
              </a:defRPr>
            </a:lvl4pPr>
            <a:lvl5pPr marL="2057400" indent="-228600">
              <a:lnSpc>
                <a:spcPct val="100000"/>
              </a:lnSpc>
              <a:buClr>
                <a:schemeClr val="tx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Content Placeholder 2"/>
          <p:cNvSpPr>
            <a:spLocks noGrp="1"/>
          </p:cNvSpPr>
          <p:nvPr>
            <p:ph idx="13"/>
          </p:nvPr>
        </p:nvSpPr>
        <p:spPr>
          <a:xfrm>
            <a:off x="6421212" y="2128834"/>
            <a:ext cx="5520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6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400">
                <a:solidFill>
                  <a:schemeClr val="tx1"/>
                </a:solidFill>
              </a:defRPr>
            </a:lvl3pPr>
            <a:lvl4pPr marL="1600200" indent="-228600">
              <a:lnSpc>
                <a:spcPct val="100000"/>
              </a:lnSpc>
              <a:buClr>
                <a:schemeClr val="accent1"/>
              </a:buClr>
              <a:buFont typeface="Wingdings" panose="05000000000000000000" pitchFamily="2" charset="2"/>
              <a:buChar char="§"/>
              <a:defRPr sz="1200">
                <a:solidFill>
                  <a:schemeClr val="tx1"/>
                </a:solidFill>
              </a:defRPr>
            </a:lvl4pPr>
            <a:lvl5pPr marL="2057400" indent="-228600">
              <a:lnSpc>
                <a:spcPct val="100000"/>
              </a:lnSpc>
              <a:buClr>
                <a:schemeClr val="tx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Date Placeholder 3"/>
          <p:cNvSpPr>
            <a:spLocks noGrp="1"/>
          </p:cNvSpPr>
          <p:nvPr>
            <p:ph type="dt" sz="half" idx="10"/>
          </p:nvPr>
        </p:nvSpPr>
        <p:spPr>
          <a:xfrm>
            <a:off x="9482003" y="6767512"/>
            <a:ext cx="2443299" cy="90488"/>
          </a:xfrm>
          <a:prstGeom prst="rect">
            <a:avLst/>
          </a:prstGeom>
        </p:spPr>
        <p:txBody>
          <a:bodyPr lIns="0" tIns="0" rIns="90000" bIns="0" anchor="b"/>
          <a:lstStyle>
            <a:lvl1pPr algn="r">
              <a:defRPr sz="500">
                <a:solidFill>
                  <a:schemeClr val="accent1"/>
                </a:solidFill>
              </a:defRPr>
            </a:lvl1pPr>
          </a:lstStyle>
          <a:p>
            <a:fld id="{B021936B-1686-48EA-ACA4-50A421FFADF3}" type="datetime6">
              <a:rPr lang="en-US" smtClean="0">
                <a:solidFill>
                  <a:srgbClr val="006853"/>
                </a:solidFill>
              </a:rPr>
              <a:t>September 21</a:t>
            </a:fld>
            <a:endParaRPr lang="en-GB">
              <a:solidFill>
                <a:srgbClr val="006853"/>
              </a:solidFill>
            </a:endParaRPr>
          </a:p>
        </p:txBody>
      </p:sp>
      <p:sp>
        <p:nvSpPr>
          <p:cNvPr id="16" name="Footer Placeholder 4"/>
          <p:cNvSpPr>
            <a:spLocks noGrp="1"/>
          </p:cNvSpPr>
          <p:nvPr>
            <p:ph type="ftr" sz="quarter" idx="11"/>
          </p:nvPr>
        </p:nvSpPr>
        <p:spPr>
          <a:xfrm>
            <a:off x="1084306" y="6403965"/>
            <a:ext cx="6493364" cy="363548"/>
          </a:xfrm>
          <a:prstGeom prst="rect">
            <a:avLst/>
          </a:prstGeom>
        </p:spPr>
        <p:txBody>
          <a:bodyPr anchor="ctr"/>
          <a:lstStyle>
            <a:lvl1pPr>
              <a:defRPr sz="1400">
                <a:solidFill>
                  <a:schemeClr val="bg1"/>
                </a:solidFill>
              </a:defRPr>
            </a:lvl1pPr>
          </a:lstStyle>
          <a:p>
            <a:endParaRPr lang="en-GB" sz="900">
              <a:solidFill>
                <a:prstClr val="white"/>
              </a:solidFill>
            </a:endParaRPr>
          </a:p>
        </p:txBody>
      </p:sp>
      <p:pic>
        <p:nvPicPr>
          <p:cNvPr id="13" name="Picture 12">
            <a:extLst>
              <a:ext uri="{FF2B5EF4-FFF2-40B4-BE49-F238E27FC236}">
                <a16:creationId xmlns:a16="http://schemas.microsoft.com/office/drawing/2014/main" id="{A1D8B43A-677E-4315-9158-3D310A5A85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037" y="372863"/>
            <a:ext cx="1131372" cy="987705"/>
          </a:xfrm>
          <a:prstGeom prst="rect">
            <a:avLst/>
          </a:prstGeom>
        </p:spPr>
      </p:pic>
    </p:spTree>
    <p:extLst>
      <p:ext uri="{BB962C8B-B14F-4D97-AF65-F5344CB8AC3E}">
        <p14:creationId xmlns:p14="http://schemas.microsoft.com/office/powerpoint/2010/main" val="333922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animEffect transition="in" filter="fade">
                                      <p:cBhvr>
                                        <p:cTn id="15" dur="500"/>
                                        <p:tgtEl>
                                          <p:spTgt spid="17">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Effect transition="in" filter="fade">
                                      <p:cBhvr>
                                        <p:cTn id="19" dur="500"/>
                                        <p:tgtEl>
                                          <p:spTgt spid="17">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animEffect transition="in" filter="fade">
                                      <p:cBhvr>
                                        <p:cTn id="23" dur="500"/>
                                        <p:tgtEl>
                                          <p:spTgt spid="17">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animEffect transition="in" filter="fade">
                                      <p:cBhvr>
                                        <p:cTn id="27" dur="500"/>
                                        <p:tgtEl>
                                          <p:spTgt spid="17">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Effect transition="in" filter="fade">
                                      <p:cBhvr>
                                        <p:cTn id="31" dur="500"/>
                                        <p:tgtEl>
                                          <p:spTgt spid="18">
                                            <p:txEl>
                                              <p:pRg st="0" end="0"/>
                                            </p:txEl>
                                          </p:spTgt>
                                        </p:tgtEl>
                                      </p:cBhvr>
                                    </p:animEffect>
                                  </p:childTnLst>
                                </p:cTn>
                              </p:par>
                            </p:childTnLst>
                          </p:cTn>
                        </p:par>
                        <p:par>
                          <p:cTn id="32" fill="hold">
                            <p:stCondLst>
                              <p:cond delay="3750"/>
                            </p:stCondLst>
                            <p:childTnLst>
                              <p:par>
                                <p:cTn id="33" presetID="10" presetClass="entr" presetSubtype="0" fill="hold" grpId="0" nodeType="afterEffect">
                                  <p:stCondLst>
                                    <p:cond delay="0"/>
                                  </p:stCondLst>
                                  <p:childTnLst>
                                    <p:set>
                                      <p:cBhvr>
                                        <p:cTn id="34" dur="1" fill="hold">
                                          <p:stCondLst>
                                            <p:cond delay="0"/>
                                          </p:stCondLst>
                                        </p:cTn>
                                        <p:tgtEl>
                                          <p:spTgt spid="18">
                                            <p:txEl>
                                              <p:pRg st="1" end="1"/>
                                            </p:txEl>
                                          </p:spTgt>
                                        </p:tgtEl>
                                        <p:attrNameLst>
                                          <p:attrName>style.visibility</p:attrName>
                                        </p:attrNameLst>
                                      </p:cBhvr>
                                      <p:to>
                                        <p:strVal val="visible"/>
                                      </p:to>
                                    </p:set>
                                    <p:animEffect transition="in" filter="fade">
                                      <p:cBhvr>
                                        <p:cTn id="35" dur="500"/>
                                        <p:tgtEl>
                                          <p:spTgt spid="18">
                                            <p:txEl>
                                              <p:pRg st="1" end="1"/>
                                            </p:txEl>
                                          </p:spTgt>
                                        </p:tgtEl>
                                      </p:cBhvr>
                                    </p:animEffect>
                                  </p:childTnLst>
                                </p:cTn>
                              </p:par>
                            </p:childTnLst>
                          </p:cTn>
                        </p:par>
                        <p:par>
                          <p:cTn id="36" fill="hold">
                            <p:stCondLst>
                              <p:cond delay="4250"/>
                            </p:stCondLst>
                            <p:childTnLst>
                              <p:par>
                                <p:cTn id="37" presetID="10" presetClass="entr" presetSubtype="0" fill="hold" grpId="0" nodeType="afterEffect">
                                  <p:stCondLst>
                                    <p:cond delay="0"/>
                                  </p:stCondLst>
                                  <p:childTnLst>
                                    <p:set>
                                      <p:cBhvr>
                                        <p:cTn id="38" dur="1" fill="hold">
                                          <p:stCondLst>
                                            <p:cond delay="0"/>
                                          </p:stCondLst>
                                        </p:cTn>
                                        <p:tgtEl>
                                          <p:spTgt spid="18">
                                            <p:txEl>
                                              <p:pRg st="2" end="2"/>
                                            </p:txEl>
                                          </p:spTgt>
                                        </p:tgtEl>
                                        <p:attrNameLst>
                                          <p:attrName>style.visibility</p:attrName>
                                        </p:attrNameLst>
                                      </p:cBhvr>
                                      <p:to>
                                        <p:strVal val="visible"/>
                                      </p:to>
                                    </p:set>
                                    <p:animEffect transition="in" filter="fade">
                                      <p:cBhvr>
                                        <p:cTn id="39" dur="500"/>
                                        <p:tgtEl>
                                          <p:spTgt spid="18">
                                            <p:txEl>
                                              <p:pRg st="2" end="2"/>
                                            </p:txEl>
                                          </p:spTgt>
                                        </p:tgtEl>
                                      </p:cBhvr>
                                    </p:animEffect>
                                  </p:childTnLst>
                                </p:cTn>
                              </p:par>
                            </p:childTnLst>
                          </p:cTn>
                        </p:par>
                        <p:par>
                          <p:cTn id="40" fill="hold">
                            <p:stCondLst>
                              <p:cond delay="4750"/>
                            </p:stCondLst>
                            <p:childTnLst>
                              <p:par>
                                <p:cTn id="41" presetID="10" presetClass="entr" presetSubtype="0" fill="hold" grpId="0" nodeType="afterEffect">
                                  <p:stCondLst>
                                    <p:cond delay="0"/>
                                  </p:stCondLst>
                                  <p:childTnLst>
                                    <p:set>
                                      <p:cBhvr>
                                        <p:cTn id="42" dur="1" fill="hold">
                                          <p:stCondLst>
                                            <p:cond delay="0"/>
                                          </p:stCondLst>
                                        </p:cTn>
                                        <p:tgtEl>
                                          <p:spTgt spid="18">
                                            <p:txEl>
                                              <p:pRg st="3" end="3"/>
                                            </p:txEl>
                                          </p:spTgt>
                                        </p:tgtEl>
                                        <p:attrNameLst>
                                          <p:attrName>style.visibility</p:attrName>
                                        </p:attrNameLst>
                                      </p:cBhvr>
                                      <p:to>
                                        <p:strVal val="visible"/>
                                      </p:to>
                                    </p:set>
                                    <p:animEffect transition="in" filter="fade">
                                      <p:cBhvr>
                                        <p:cTn id="43" dur="500"/>
                                        <p:tgtEl>
                                          <p:spTgt spid="18">
                                            <p:txEl>
                                              <p:pRg st="3" end="3"/>
                                            </p:txEl>
                                          </p:spTgt>
                                        </p:tgtEl>
                                      </p:cBhvr>
                                    </p:animEffect>
                                  </p:childTnLst>
                                </p:cTn>
                              </p:par>
                            </p:childTnLst>
                          </p:cTn>
                        </p:par>
                        <p:par>
                          <p:cTn id="44" fill="hold">
                            <p:stCondLst>
                              <p:cond delay="5250"/>
                            </p:stCondLst>
                            <p:childTnLst>
                              <p:par>
                                <p:cTn id="45" presetID="10" presetClass="entr" presetSubtype="0" fill="hold" grpId="0" nodeType="afterEffect">
                                  <p:stCondLst>
                                    <p:cond delay="0"/>
                                  </p:stCondLst>
                                  <p:childTnLst>
                                    <p:set>
                                      <p:cBhvr>
                                        <p:cTn id="46" dur="1" fill="hold">
                                          <p:stCondLst>
                                            <p:cond delay="0"/>
                                          </p:stCondLst>
                                        </p:cTn>
                                        <p:tgtEl>
                                          <p:spTgt spid="18">
                                            <p:txEl>
                                              <p:pRg st="4" end="4"/>
                                            </p:txEl>
                                          </p:spTgt>
                                        </p:tgtEl>
                                        <p:attrNameLst>
                                          <p:attrName>style.visibility</p:attrName>
                                        </p:attrNameLst>
                                      </p:cBhvr>
                                      <p:to>
                                        <p:strVal val="visible"/>
                                      </p:to>
                                    </p:set>
                                    <p:animEffect transition="in" filter="fade">
                                      <p:cBhvr>
                                        <p:cTn id="47" dur="5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build="allAtOnce">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allAtOnce">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Slide Number Placeholder 23"/>
          <p:cNvSpPr>
            <a:spLocks noGrp="1"/>
          </p:cNvSpPr>
          <p:nvPr>
            <p:ph type="sldNum" sz="quarter" idx="12"/>
          </p:nvPr>
        </p:nvSpPr>
        <p:spPr>
          <a:xfrm>
            <a:off x="399406" y="6402388"/>
            <a:ext cx="684900" cy="365125"/>
          </a:xfrm>
          <a:prstGeom prst="rect">
            <a:avLst/>
          </a:prstGeom>
        </p:spPr>
        <p:txBody>
          <a:bodyPr anchor="ctr"/>
          <a:lstStyle>
            <a:lvl1pPr algn="l">
              <a:defRPr sz="1400">
                <a:solidFill>
                  <a:schemeClr val="bg1"/>
                </a:solidFill>
              </a:defRPr>
            </a:lvl1pPr>
          </a:lstStyle>
          <a:p>
            <a:fld id="{1F530423-F2DA-4A11-9E75-1EB6423D69A6}" type="slidenum">
              <a:rPr lang="en-GB" smtClean="0">
                <a:solidFill>
                  <a:prstClr val="white"/>
                </a:solidFill>
              </a:rPr>
              <a:pPr/>
              <a:t>‹#›</a:t>
            </a:fld>
            <a:endParaRPr lang="en-GB">
              <a:solidFill>
                <a:prstClr val="white"/>
              </a:solidFill>
            </a:endParaRPr>
          </a:p>
        </p:txBody>
      </p:sp>
      <p:sp>
        <p:nvSpPr>
          <p:cNvPr id="6" name="Rectangle 5"/>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7" name="TextBox 6"/>
          <p:cNvSpPr txBox="1"/>
          <p:nvPr userDrawn="1"/>
        </p:nvSpPr>
        <p:spPr>
          <a:xfrm>
            <a:off x="9482003" y="6402388"/>
            <a:ext cx="2443299"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endParaRPr lang="en-GB" sz="1200">
              <a:solidFill>
                <a:prstClr val="white"/>
              </a:solidFill>
            </a:endParaRPr>
          </a:p>
        </p:txBody>
      </p:sp>
      <p:sp>
        <p:nvSpPr>
          <p:cNvPr id="8" name="Date Placeholder 3"/>
          <p:cNvSpPr>
            <a:spLocks noGrp="1"/>
          </p:cNvSpPr>
          <p:nvPr>
            <p:ph type="dt" sz="half" idx="10"/>
          </p:nvPr>
        </p:nvSpPr>
        <p:spPr>
          <a:xfrm>
            <a:off x="9482003" y="6767512"/>
            <a:ext cx="2443299" cy="90488"/>
          </a:xfrm>
          <a:prstGeom prst="rect">
            <a:avLst/>
          </a:prstGeom>
        </p:spPr>
        <p:txBody>
          <a:bodyPr lIns="0" tIns="0" rIns="90000" bIns="0" anchor="b"/>
          <a:lstStyle>
            <a:lvl1pPr algn="r">
              <a:defRPr sz="500">
                <a:solidFill>
                  <a:schemeClr val="accent1"/>
                </a:solidFill>
              </a:defRPr>
            </a:lvl1pPr>
          </a:lstStyle>
          <a:p>
            <a:fld id="{B6CF6220-CACD-46B1-911C-89C6010045C1}" type="datetime6">
              <a:rPr lang="en-US" smtClean="0">
                <a:solidFill>
                  <a:srgbClr val="006853"/>
                </a:solidFill>
              </a:rPr>
              <a:t>September 21</a:t>
            </a:fld>
            <a:endParaRPr lang="en-GB">
              <a:solidFill>
                <a:srgbClr val="006853"/>
              </a:solidFill>
            </a:endParaRPr>
          </a:p>
        </p:txBody>
      </p:sp>
      <p:sp>
        <p:nvSpPr>
          <p:cNvPr id="9" name="Footer Placeholder 4"/>
          <p:cNvSpPr>
            <a:spLocks noGrp="1"/>
          </p:cNvSpPr>
          <p:nvPr>
            <p:ph type="ftr" sz="quarter" idx="11"/>
          </p:nvPr>
        </p:nvSpPr>
        <p:spPr>
          <a:xfrm>
            <a:off x="1084306" y="6403965"/>
            <a:ext cx="6493364" cy="363548"/>
          </a:xfrm>
          <a:prstGeom prst="rect">
            <a:avLst/>
          </a:prstGeom>
        </p:spPr>
        <p:txBody>
          <a:bodyPr anchor="ctr"/>
          <a:lstStyle>
            <a:lvl1pPr>
              <a:defRPr sz="1400">
                <a:solidFill>
                  <a:schemeClr val="bg1"/>
                </a:solidFill>
              </a:defRPr>
            </a:lvl1pPr>
          </a:lstStyle>
          <a:p>
            <a:endParaRPr lang="en-GB" sz="900">
              <a:solidFill>
                <a:prstClr val="white"/>
              </a:solidFill>
            </a:endParaRPr>
          </a:p>
        </p:txBody>
      </p:sp>
      <p:sp>
        <p:nvSpPr>
          <p:cNvPr id="10" name="Rectangle 9">
            <a:extLst>
              <a:ext uri="{FF2B5EF4-FFF2-40B4-BE49-F238E27FC236}">
                <a16:creationId xmlns:a16="http://schemas.microsoft.com/office/drawing/2014/main" id="{E8E5D0C0-9E09-45CB-BEAF-752EE18AA1F4}"/>
              </a:ext>
            </a:extLst>
          </p:cNvPr>
          <p:cNvSpPr/>
          <p:nvPr userDrawn="1"/>
        </p:nvSpPr>
        <p:spPr>
          <a:xfrm>
            <a:off x="0" y="0"/>
            <a:ext cx="12192000" cy="16536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97846445-C2AD-4AA4-9E69-DA55D6F709A7}"/>
              </a:ext>
            </a:extLst>
          </p:cNvPr>
          <p:cNvSpPr/>
          <p:nvPr userDrawn="1"/>
        </p:nvSpPr>
        <p:spPr>
          <a:xfrm>
            <a:off x="0" y="6311900"/>
            <a:ext cx="12192000" cy="5461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12" name="Freeform 7">
            <a:extLst>
              <a:ext uri="{FF2B5EF4-FFF2-40B4-BE49-F238E27FC236}">
                <a16:creationId xmlns:a16="http://schemas.microsoft.com/office/drawing/2014/main" id="{4ADE783C-1308-4C79-97C0-F929380EE2F0}"/>
              </a:ext>
            </a:extLst>
          </p:cNvPr>
          <p:cNvSpPr>
            <a:spLocks noChangeAspect="1"/>
          </p:cNvSpPr>
          <p:nvPr userDrawn="1"/>
        </p:nvSpPr>
        <p:spPr>
          <a:xfrm>
            <a:off x="7653870" y="6310800"/>
            <a:ext cx="1751933"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a:solidFill>
                <a:prstClr val="white"/>
              </a:solidFill>
            </a:endParaRPr>
          </a:p>
        </p:txBody>
      </p:sp>
      <p:sp>
        <p:nvSpPr>
          <p:cNvPr id="13" name="Title 1">
            <a:extLst>
              <a:ext uri="{FF2B5EF4-FFF2-40B4-BE49-F238E27FC236}">
                <a16:creationId xmlns:a16="http://schemas.microsoft.com/office/drawing/2014/main" id="{431E42A1-6661-41B9-824E-E2729E72A3E4}"/>
              </a:ext>
            </a:extLst>
          </p:cNvPr>
          <p:cNvSpPr>
            <a:spLocks noGrp="1"/>
          </p:cNvSpPr>
          <p:nvPr>
            <p:ph type="title"/>
          </p:nvPr>
        </p:nvSpPr>
        <p:spPr>
          <a:xfrm>
            <a:off x="1970843" y="372863"/>
            <a:ext cx="9712171" cy="870012"/>
          </a:xfrm>
          <a:prstGeom prst="rect">
            <a:avLst/>
          </a:prstGeom>
        </p:spPr>
        <p:txBody>
          <a:bodyPr lIns="90000" rIns="90000" anchor="t">
            <a:normAutofit/>
          </a:bodyPr>
          <a:lstStyle>
            <a:lvl1pPr>
              <a:defRPr sz="3600">
                <a:solidFill>
                  <a:schemeClr val="accent6">
                    <a:lumMod val="50000"/>
                  </a:schemeClr>
                </a:solidFill>
              </a:defRPr>
            </a:lvl1pPr>
          </a:lstStyle>
          <a:p>
            <a:r>
              <a:rPr lang="en-US"/>
              <a:t>Click to edit Master title style</a:t>
            </a:r>
            <a:endParaRPr lang="en-GB"/>
          </a:p>
        </p:txBody>
      </p:sp>
      <p:pic>
        <p:nvPicPr>
          <p:cNvPr id="14" name="Picture 13">
            <a:extLst>
              <a:ext uri="{FF2B5EF4-FFF2-40B4-BE49-F238E27FC236}">
                <a16:creationId xmlns:a16="http://schemas.microsoft.com/office/drawing/2014/main" id="{3935139E-7FEB-4AC6-875C-E89DA11101A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037" y="372863"/>
            <a:ext cx="1131372" cy="987705"/>
          </a:xfrm>
          <a:prstGeom prst="rect">
            <a:avLst/>
          </a:prstGeom>
        </p:spPr>
      </p:pic>
    </p:spTree>
    <p:extLst>
      <p:ext uri="{BB962C8B-B14F-4D97-AF65-F5344CB8AC3E}">
        <p14:creationId xmlns:p14="http://schemas.microsoft.com/office/powerpoint/2010/main" val="33866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Slide Number Placeholder 23"/>
          <p:cNvSpPr>
            <a:spLocks noGrp="1"/>
          </p:cNvSpPr>
          <p:nvPr>
            <p:ph type="sldNum" sz="quarter" idx="12"/>
          </p:nvPr>
        </p:nvSpPr>
        <p:spPr>
          <a:xfrm>
            <a:off x="399406" y="6402388"/>
            <a:ext cx="684900" cy="365125"/>
          </a:xfrm>
          <a:prstGeom prst="rect">
            <a:avLst/>
          </a:prstGeom>
        </p:spPr>
        <p:txBody>
          <a:bodyPr anchor="ctr"/>
          <a:lstStyle>
            <a:lvl1pPr algn="l">
              <a:defRPr sz="1400">
                <a:solidFill>
                  <a:schemeClr val="bg1"/>
                </a:solidFill>
              </a:defRPr>
            </a:lvl1pPr>
          </a:lstStyle>
          <a:p>
            <a:fld id="{1F530423-F2DA-4A11-9E75-1EB6423D69A6}" type="slidenum">
              <a:rPr lang="en-GB" smtClean="0">
                <a:solidFill>
                  <a:prstClr val="white"/>
                </a:solidFill>
              </a:rPr>
              <a:pPr/>
              <a:t>‹#›</a:t>
            </a:fld>
            <a:endParaRPr lang="en-GB">
              <a:solidFill>
                <a:prstClr val="white"/>
              </a:solidFill>
            </a:endParaRPr>
          </a:p>
        </p:txBody>
      </p:sp>
      <p:sp>
        <p:nvSpPr>
          <p:cNvPr id="6" name="Rectangle 5"/>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7" name="TextBox 6"/>
          <p:cNvSpPr txBox="1"/>
          <p:nvPr userDrawn="1"/>
        </p:nvSpPr>
        <p:spPr>
          <a:xfrm>
            <a:off x="9482003" y="6402388"/>
            <a:ext cx="2443299"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endParaRPr lang="en-GB" sz="1200">
              <a:solidFill>
                <a:prstClr val="white"/>
              </a:solidFill>
            </a:endParaRPr>
          </a:p>
        </p:txBody>
      </p:sp>
      <p:sp>
        <p:nvSpPr>
          <p:cNvPr id="8" name="Date Placeholder 3"/>
          <p:cNvSpPr>
            <a:spLocks noGrp="1"/>
          </p:cNvSpPr>
          <p:nvPr>
            <p:ph type="dt" sz="half" idx="10"/>
          </p:nvPr>
        </p:nvSpPr>
        <p:spPr>
          <a:xfrm>
            <a:off x="9482003" y="6767512"/>
            <a:ext cx="2443299" cy="90488"/>
          </a:xfrm>
          <a:prstGeom prst="rect">
            <a:avLst/>
          </a:prstGeom>
        </p:spPr>
        <p:txBody>
          <a:bodyPr lIns="0" tIns="0" rIns="90000" bIns="0" anchor="b"/>
          <a:lstStyle>
            <a:lvl1pPr algn="r">
              <a:defRPr sz="500">
                <a:solidFill>
                  <a:schemeClr val="accent1"/>
                </a:solidFill>
              </a:defRPr>
            </a:lvl1pPr>
          </a:lstStyle>
          <a:p>
            <a:fld id="{B6CF6220-CACD-46B1-911C-89C6010045C1}" type="datetime6">
              <a:rPr lang="en-US" smtClean="0">
                <a:solidFill>
                  <a:srgbClr val="006853"/>
                </a:solidFill>
              </a:rPr>
              <a:t>September 21</a:t>
            </a:fld>
            <a:endParaRPr lang="en-GB">
              <a:solidFill>
                <a:srgbClr val="006853"/>
              </a:solidFill>
            </a:endParaRPr>
          </a:p>
        </p:txBody>
      </p:sp>
      <p:sp>
        <p:nvSpPr>
          <p:cNvPr id="9" name="Footer Placeholder 4"/>
          <p:cNvSpPr>
            <a:spLocks noGrp="1"/>
          </p:cNvSpPr>
          <p:nvPr>
            <p:ph type="ftr" sz="quarter" idx="11"/>
          </p:nvPr>
        </p:nvSpPr>
        <p:spPr>
          <a:xfrm>
            <a:off x="1084306" y="6403965"/>
            <a:ext cx="6493364" cy="363548"/>
          </a:xfrm>
          <a:prstGeom prst="rect">
            <a:avLst/>
          </a:prstGeom>
        </p:spPr>
        <p:txBody>
          <a:bodyPr anchor="ctr"/>
          <a:lstStyle>
            <a:lvl1pPr>
              <a:defRPr sz="1400">
                <a:solidFill>
                  <a:schemeClr val="bg1"/>
                </a:solidFill>
              </a:defRPr>
            </a:lvl1pPr>
          </a:lstStyle>
          <a:p>
            <a:endParaRPr lang="en-GB" sz="900">
              <a:solidFill>
                <a:prstClr val="white"/>
              </a:solidFill>
            </a:endParaRPr>
          </a:p>
        </p:txBody>
      </p:sp>
      <p:sp>
        <p:nvSpPr>
          <p:cNvPr id="10" name="Rectangle 9">
            <a:extLst>
              <a:ext uri="{FF2B5EF4-FFF2-40B4-BE49-F238E27FC236}">
                <a16:creationId xmlns:a16="http://schemas.microsoft.com/office/drawing/2014/main" id="{E099A8C8-586D-48B1-9BBE-8CF5829907B7}"/>
              </a:ext>
            </a:extLst>
          </p:cNvPr>
          <p:cNvSpPr/>
          <p:nvPr userDrawn="1"/>
        </p:nvSpPr>
        <p:spPr>
          <a:xfrm>
            <a:off x="0" y="0"/>
            <a:ext cx="12192000" cy="16536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ED8F0AA-3E18-4B58-8E3B-8DEDA3BB42BD}"/>
              </a:ext>
            </a:extLst>
          </p:cNvPr>
          <p:cNvSpPr/>
          <p:nvPr userDrawn="1"/>
        </p:nvSpPr>
        <p:spPr>
          <a:xfrm>
            <a:off x="0" y="6311900"/>
            <a:ext cx="12192000" cy="5461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12" name="Freeform 7">
            <a:extLst>
              <a:ext uri="{FF2B5EF4-FFF2-40B4-BE49-F238E27FC236}">
                <a16:creationId xmlns:a16="http://schemas.microsoft.com/office/drawing/2014/main" id="{5AB93864-FBAC-4CDA-96F7-9EBEF24AA419}"/>
              </a:ext>
            </a:extLst>
          </p:cNvPr>
          <p:cNvSpPr>
            <a:spLocks noChangeAspect="1"/>
          </p:cNvSpPr>
          <p:nvPr userDrawn="1"/>
        </p:nvSpPr>
        <p:spPr>
          <a:xfrm>
            <a:off x="7653870" y="6310800"/>
            <a:ext cx="1751933"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a:solidFill>
                <a:prstClr val="white"/>
              </a:solidFill>
            </a:endParaRPr>
          </a:p>
        </p:txBody>
      </p:sp>
      <p:sp>
        <p:nvSpPr>
          <p:cNvPr id="13" name="Title 1">
            <a:extLst>
              <a:ext uri="{FF2B5EF4-FFF2-40B4-BE49-F238E27FC236}">
                <a16:creationId xmlns:a16="http://schemas.microsoft.com/office/drawing/2014/main" id="{5515B70A-BD64-47ED-B186-B52FB050C868}"/>
              </a:ext>
            </a:extLst>
          </p:cNvPr>
          <p:cNvSpPr>
            <a:spLocks noGrp="1"/>
          </p:cNvSpPr>
          <p:nvPr>
            <p:ph type="title"/>
          </p:nvPr>
        </p:nvSpPr>
        <p:spPr>
          <a:xfrm>
            <a:off x="1970843" y="372863"/>
            <a:ext cx="9712171" cy="870012"/>
          </a:xfrm>
          <a:prstGeom prst="rect">
            <a:avLst/>
          </a:prstGeom>
        </p:spPr>
        <p:txBody>
          <a:bodyPr lIns="90000" rIns="90000" anchor="t">
            <a:normAutofit/>
          </a:bodyPr>
          <a:lstStyle>
            <a:lvl1pPr>
              <a:defRPr sz="3600">
                <a:solidFill>
                  <a:schemeClr val="accent6">
                    <a:lumMod val="50000"/>
                  </a:schemeClr>
                </a:solidFill>
              </a:defRPr>
            </a:lvl1pPr>
          </a:lstStyle>
          <a:p>
            <a:r>
              <a:rPr lang="en-US"/>
              <a:t>Click to edit Master title style</a:t>
            </a:r>
            <a:endParaRPr lang="en-GB"/>
          </a:p>
        </p:txBody>
      </p:sp>
      <p:pic>
        <p:nvPicPr>
          <p:cNvPr id="14" name="Picture 13">
            <a:extLst>
              <a:ext uri="{FF2B5EF4-FFF2-40B4-BE49-F238E27FC236}">
                <a16:creationId xmlns:a16="http://schemas.microsoft.com/office/drawing/2014/main" id="{CB623635-A8C4-45F6-894B-82D31A6CE5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037" y="372863"/>
            <a:ext cx="1131372" cy="987705"/>
          </a:xfrm>
          <a:prstGeom prst="rect">
            <a:avLst/>
          </a:prstGeom>
        </p:spPr>
      </p:pic>
    </p:spTree>
    <p:extLst>
      <p:ext uri="{BB962C8B-B14F-4D97-AF65-F5344CB8AC3E}">
        <p14:creationId xmlns:p14="http://schemas.microsoft.com/office/powerpoint/2010/main" val="167154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5" name="Slide Number Placeholder 23"/>
          <p:cNvSpPr>
            <a:spLocks noGrp="1"/>
          </p:cNvSpPr>
          <p:nvPr>
            <p:ph type="sldNum" sz="quarter" idx="12"/>
          </p:nvPr>
        </p:nvSpPr>
        <p:spPr>
          <a:xfrm>
            <a:off x="399406" y="6402388"/>
            <a:ext cx="684900" cy="365125"/>
          </a:xfrm>
          <a:prstGeom prst="rect">
            <a:avLst/>
          </a:prstGeom>
        </p:spPr>
        <p:txBody>
          <a:bodyPr anchor="ctr"/>
          <a:lstStyle>
            <a:lvl1pPr algn="l">
              <a:defRPr sz="1400">
                <a:solidFill>
                  <a:schemeClr val="bg1"/>
                </a:solidFill>
              </a:defRPr>
            </a:lvl1pPr>
          </a:lstStyle>
          <a:p>
            <a:fld id="{1F530423-F2DA-4A11-9E75-1EB6423D69A6}" type="slidenum">
              <a:rPr lang="en-GB" smtClean="0">
                <a:solidFill>
                  <a:prstClr val="white"/>
                </a:solidFill>
              </a:rPr>
              <a:pPr/>
              <a:t>‹#›</a:t>
            </a:fld>
            <a:endParaRPr lang="en-GB">
              <a:solidFill>
                <a:prstClr val="white"/>
              </a:solidFill>
            </a:endParaRPr>
          </a:p>
        </p:txBody>
      </p:sp>
      <p:sp>
        <p:nvSpPr>
          <p:cNvPr id="6" name="Rectangle 5"/>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7" name="TextBox 6"/>
          <p:cNvSpPr txBox="1"/>
          <p:nvPr userDrawn="1"/>
        </p:nvSpPr>
        <p:spPr>
          <a:xfrm>
            <a:off x="9482003" y="6402388"/>
            <a:ext cx="2443299"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endParaRPr lang="en-GB" sz="1200">
              <a:solidFill>
                <a:prstClr val="white"/>
              </a:solidFill>
            </a:endParaRPr>
          </a:p>
        </p:txBody>
      </p:sp>
      <p:sp>
        <p:nvSpPr>
          <p:cNvPr id="8" name="Date Placeholder 3"/>
          <p:cNvSpPr>
            <a:spLocks noGrp="1"/>
          </p:cNvSpPr>
          <p:nvPr>
            <p:ph type="dt" sz="half" idx="10"/>
          </p:nvPr>
        </p:nvSpPr>
        <p:spPr>
          <a:xfrm>
            <a:off x="9482003" y="6767512"/>
            <a:ext cx="2443299" cy="90488"/>
          </a:xfrm>
          <a:prstGeom prst="rect">
            <a:avLst/>
          </a:prstGeom>
        </p:spPr>
        <p:txBody>
          <a:bodyPr lIns="0" tIns="0" rIns="90000" bIns="0" anchor="b"/>
          <a:lstStyle>
            <a:lvl1pPr algn="r">
              <a:defRPr sz="500">
                <a:solidFill>
                  <a:schemeClr val="accent1"/>
                </a:solidFill>
              </a:defRPr>
            </a:lvl1pPr>
          </a:lstStyle>
          <a:p>
            <a:fld id="{B6CF6220-CACD-46B1-911C-89C6010045C1}" type="datetime6">
              <a:rPr lang="en-US" smtClean="0">
                <a:solidFill>
                  <a:srgbClr val="006853"/>
                </a:solidFill>
              </a:rPr>
              <a:t>September 21</a:t>
            </a:fld>
            <a:endParaRPr lang="en-GB">
              <a:solidFill>
                <a:srgbClr val="006853"/>
              </a:solidFill>
            </a:endParaRPr>
          </a:p>
        </p:txBody>
      </p:sp>
      <p:sp>
        <p:nvSpPr>
          <p:cNvPr id="9" name="Footer Placeholder 4"/>
          <p:cNvSpPr>
            <a:spLocks noGrp="1"/>
          </p:cNvSpPr>
          <p:nvPr>
            <p:ph type="ftr" sz="quarter" idx="11"/>
          </p:nvPr>
        </p:nvSpPr>
        <p:spPr>
          <a:xfrm>
            <a:off x="1084306" y="6403965"/>
            <a:ext cx="6493364" cy="363548"/>
          </a:xfrm>
          <a:prstGeom prst="rect">
            <a:avLst/>
          </a:prstGeom>
        </p:spPr>
        <p:txBody>
          <a:bodyPr anchor="ctr"/>
          <a:lstStyle>
            <a:lvl1pPr>
              <a:defRPr sz="1400">
                <a:solidFill>
                  <a:schemeClr val="bg1"/>
                </a:solidFill>
              </a:defRPr>
            </a:lvl1pPr>
          </a:lstStyle>
          <a:p>
            <a:endParaRPr lang="en-GB" sz="900">
              <a:solidFill>
                <a:prstClr val="white"/>
              </a:solidFill>
            </a:endParaRPr>
          </a:p>
        </p:txBody>
      </p:sp>
      <p:sp>
        <p:nvSpPr>
          <p:cNvPr id="10" name="Rectangle 9">
            <a:extLst>
              <a:ext uri="{FF2B5EF4-FFF2-40B4-BE49-F238E27FC236}">
                <a16:creationId xmlns:a16="http://schemas.microsoft.com/office/drawing/2014/main" id="{3CEB848F-525F-4B8B-9954-2E45D3EED6E5}"/>
              </a:ext>
            </a:extLst>
          </p:cNvPr>
          <p:cNvSpPr/>
          <p:nvPr userDrawn="1"/>
        </p:nvSpPr>
        <p:spPr>
          <a:xfrm>
            <a:off x="0" y="0"/>
            <a:ext cx="12192000" cy="16536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DB6E1664-45F7-41D3-A895-ADDCBC7D3C49}"/>
              </a:ext>
            </a:extLst>
          </p:cNvPr>
          <p:cNvSpPr/>
          <p:nvPr userDrawn="1"/>
        </p:nvSpPr>
        <p:spPr>
          <a:xfrm>
            <a:off x="0" y="6311900"/>
            <a:ext cx="12192000" cy="5461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12" name="Freeform 7">
            <a:extLst>
              <a:ext uri="{FF2B5EF4-FFF2-40B4-BE49-F238E27FC236}">
                <a16:creationId xmlns:a16="http://schemas.microsoft.com/office/drawing/2014/main" id="{996B07A7-48E0-4A2F-BBF4-FEF13B5865A6}"/>
              </a:ext>
            </a:extLst>
          </p:cNvPr>
          <p:cNvSpPr>
            <a:spLocks noChangeAspect="1"/>
          </p:cNvSpPr>
          <p:nvPr userDrawn="1"/>
        </p:nvSpPr>
        <p:spPr>
          <a:xfrm>
            <a:off x="7653870" y="6310800"/>
            <a:ext cx="1751933"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a:solidFill>
                <a:prstClr val="white"/>
              </a:solidFill>
            </a:endParaRPr>
          </a:p>
        </p:txBody>
      </p:sp>
      <p:sp>
        <p:nvSpPr>
          <p:cNvPr id="13" name="Title 1">
            <a:extLst>
              <a:ext uri="{FF2B5EF4-FFF2-40B4-BE49-F238E27FC236}">
                <a16:creationId xmlns:a16="http://schemas.microsoft.com/office/drawing/2014/main" id="{F4D1E066-68DB-45F7-96EF-640BB3DBD4C7}"/>
              </a:ext>
            </a:extLst>
          </p:cNvPr>
          <p:cNvSpPr>
            <a:spLocks noGrp="1"/>
          </p:cNvSpPr>
          <p:nvPr>
            <p:ph type="title"/>
          </p:nvPr>
        </p:nvSpPr>
        <p:spPr>
          <a:xfrm>
            <a:off x="1970843" y="372863"/>
            <a:ext cx="9712171" cy="870012"/>
          </a:xfrm>
          <a:prstGeom prst="rect">
            <a:avLst/>
          </a:prstGeom>
        </p:spPr>
        <p:txBody>
          <a:bodyPr lIns="90000" rIns="90000" anchor="t">
            <a:normAutofit/>
          </a:bodyPr>
          <a:lstStyle>
            <a:lvl1pPr>
              <a:defRPr sz="3600">
                <a:solidFill>
                  <a:schemeClr val="accent6">
                    <a:lumMod val="50000"/>
                  </a:schemeClr>
                </a:solidFill>
              </a:defRPr>
            </a:lvl1pPr>
          </a:lstStyle>
          <a:p>
            <a:r>
              <a:rPr lang="en-US"/>
              <a:t>Click to edit Master title style</a:t>
            </a:r>
            <a:endParaRPr lang="en-GB"/>
          </a:p>
        </p:txBody>
      </p:sp>
      <p:pic>
        <p:nvPicPr>
          <p:cNvPr id="14" name="Picture 13">
            <a:extLst>
              <a:ext uri="{FF2B5EF4-FFF2-40B4-BE49-F238E27FC236}">
                <a16:creationId xmlns:a16="http://schemas.microsoft.com/office/drawing/2014/main" id="{92B302BF-835D-4D49-98CA-CE4CA0B5571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037" y="372863"/>
            <a:ext cx="1131372" cy="987705"/>
          </a:xfrm>
          <a:prstGeom prst="rect">
            <a:avLst/>
          </a:prstGeom>
        </p:spPr>
      </p:pic>
    </p:spTree>
    <p:extLst>
      <p:ext uri="{BB962C8B-B14F-4D97-AF65-F5344CB8AC3E}">
        <p14:creationId xmlns:p14="http://schemas.microsoft.com/office/powerpoint/2010/main" val="3518000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5" name="Slide Number Placeholder 23"/>
          <p:cNvSpPr>
            <a:spLocks noGrp="1"/>
          </p:cNvSpPr>
          <p:nvPr>
            <p:ph type="sldNum" sz="quarter" idx="12"/>
          </p:nvPr>
        </p:nvSpPr>
        <p:spPr>
          <a:xfrm>
            <a:off x="399406" y="6402388"/>
            <a:ext cx="684900" cy="365125"/>
          </a:xfrm>
          <a:prstGeom prst="rect">
            <a:avLst/>
          </a:prstGeom>
        </p:spPr>
        <p:txBody>
          <a:bodyPr anchor="ctr"/>
          <a:lstStyle>
            <a:lvl1pPr algn="l">
              <a:defRPr sz="1400">
                <a:solidFill>
                  <a:schemeClr val="bg1"/>
                </a:solidFill>
              </a:defRPr>
            </a:lvl1pPr>
          </a:lstStyle>
          <a:p>
            <a:fld id="{1F530423-F2DA-4A11-9E75-1EB6423D69A6}" type="slidenum">
              <a:rPr lang="en-GB" smtClean="0">
                <a:solidFill>
                  <a:prstClr val="white"/>
                </a:solidFill>
              </a:rPr>
              <a:pPr/>
              <a:t>‹#›</a:t>
            </a:fld>
            <a:endParaRPr lang="en-GB">
              <a:solidFill>
                <a:prstClr val="white"/>
              </a:solidFill>
            </a:endParaRPr>
          </a:p>
        </p:txBody>
      </p:sp>
      <p:sp>
        <p:nvSpPr>
          <p:cNvPr id="6" name="Rectangle 5"/>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7" name="TextBox 6"/>
          <p:cNvSpPr txBox="1"/>
          <p:nvPr userDrawn="1"/>
        </p:nvSpPr>
        <p:spPr>
          <a:xfrm>
            <a:off x="9482003" y="6402388"/>
            <a:ext cx="2443299"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endParaRPr lang="en-GB" sz="1200">
              <a:solidFill>
                <a:prstClr val="white"/>
              </a:solidFill>
            </a:endParaRPr>
          </a:p>
        </p:txBody>
      </p:sp>
      <p:sp>
        <p:nvSpPr>
          <p:cNvPr id="8" name="Date Placeholder 3"/>
          <p:cNvSpPr>
            <a:spLocks noGrp="1"/>
          </p:cNvSpPr>
          <p:nvPr>
            <p:ph type="dt" sz="half" idx="10"/>
          </p:nvPr>
        </p:nvSpPr>
        <p:spPr>
          <a:xfrm>
            <a:off x="9482003" y="6767512"/>
            <a:ext cx="2443299" cy="90488"/>
          </a:xfrm>
          <a:prstGeom prst="rect">
            <a:avLst/>
          </a:prstGeom>
        </p:spPr>
        <p:txBody>
          <a:bodyPr lIns="0" tIns="0" rIns="90000" bIns="0" anchor="b"/>
          <a:lstStyle>
            <a:lvl1pPr algn="r">
              <a:defRPr sz="500">
                <a:solidFill>
                  <a:schemeClr val="accent1"/>
                </a:solidFill>
              </a:defRPr>
            </a:lvl1pPr>
          </a:lstStyle>
          <a:p>
            <a:fld id="{B6CF6220-CACD-46B1-911C-89C6010045C1}" type="datetime6">
              <a:rPr lang="en-US" smtClean="0">
                <a:solidFill>
                  <a:srgbClr val="006853"/>
                </a:solidFill>
              </a:rPr>
              <a:t>September 21</a:t>
            </a:fld>
            <a:endParaRPr lang="en-GB">
              <a:solidFill>
                <a:srgbClr val="006853"/>
              </a:solidFill>
            </a:endParaRPr>
          </a:p>
        </p:txBody>
      </p:sp>
      <p:sp>
        <p:nvSpPr>
          <p:cNvPr id="9" name="Footer Placeholder 4"/>
          <p:cNvSpPr>
            <a:spLocks noGrp="1"/>
          </p:cNvSpPr>
          <p:nvPr>
            <p:ph type="ftr" sz="quarter" idx="11"/>
          </p:nvPr>
        </p:nvSpPr>
        <p:spPr>
          <a:xfrm>
            <a:off x="1084306" y="6403965"/>
            <a:ext cx="6493364" cy="363548"/>
          </a:xfrm>
          <a:prstGeom prst="rect">
            <a:avLst/>
          </a:prstGeom>
        </p:spPr>
        <p:txBody>
          <a:bodyPr anchor="ctr"/>
          <a:lstStyle>
            <a:lvl1pPr>
              <a:defRPr sz="1400">
                <a:solidFill>
                  <a:schemeClr val="bg1"/>
                </a:solidFill>
              </a:defRPr>
            </a:lvl1pPr>
          </a:lstStyle>
          <a:p>
            <a:endParaRPr lang="en-GB" sz="900">
              <a:solidFill>
                <a:prstClr val="white"/>
              </a:solidFill>
            </a:endParaRPr>
          </a:p>
        </p:txBody>
      </p:sp>
      <p:sp>
        <p:nvSpPr>
          <p:cNvPr id="10" name="Rectangle 9">
            <a:extLst>
              <a:ext uri="{FF2B5EF4-FFF2-40B4-BE49-F238E27FC236}">
                <a16:creationId xmlns:a16="http://schemas.microsoft.com/office/drawing/2014/main" id="{A3E65A4A-C53F-4AF7-92DE-81F2FE69B05A}"/>
              </a:ext>
            </a:extLst>
          </p:cNvPr>
          <p:cNvSpPr/>
          <p:nvPr userDrawn="1"/>
        </p:nvSpPr>
        <p:spPr>
          <a:xfrm>
            <a:off x="0" y="0"/>
            <a:ext cx="12192000" cy="16536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84B0761D-B936-4D10-A5DF-57203C6CCB32}"/>
              </a:ext>
            </a:extLst>
          </p:cNvPr>
          <p:cNvSpPr/>
          <p:nvPr userDrawn="1"/>
        </p:nvSpPr>
        <p:spPr>
          <a:xfrm>
            <a:off x="0" y="6311900"/>
            <a:ext cx="12192000" cy="5461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12" name="Freeform 7">
            <a:extLst>
              <a:ext uri="{FF2B5EF4-FFF2-40B4-BE49-F238E27FC236}">
                <a16:creationId xmlns:a16="http://schemas.microsoft.com/office/drawing/2014/main" id="{7EE2C9C2-7B04-4D20-B10A-D9C008FDDCF1}"/>
              </a:ext>
            </a:extLst>
          </p:cNvPr>
          <p:cNvSpPr>
            <a:spLocks noChangeAspect="1"/>
          </p:cNvSpPr>
          <p:nvPr userDrawn="1"/>
        </p:nvSpPr>
        <p:spPr>
          <a:xfrm>
            <a:off x="7653870" y="6310800"/>
            <a:ext cx="1751933"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a:solidFill>
                <a:prstClr val="white"/>
              </a:solidFill>
            </a:endParaRPr>
          </a:p>
        </p:txBody>
      </p:sp>
      <p:pic>
        <p:nvPicPr>
          <p:cNvPr id="14" name="Picture 13">
            <a:extLst>
              <a:ext uri="{FF2B5EF4-FFF2-40B4-BE49-F238E27FC236}">
                <a16:creationId xmlns:a16="http://schemas.microsoft.com/office/drawing/2014/main" id="{81619593-DFD3-40C9-8931-C3D538C1485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037" y="372863"/>
            <a:ext cx="1131372" cy="987705"/>
          </a:xfrm>
          <a:prstGeom prst="rect">
            <a:avLst/>
          </a:prstGeom>
        </p:spPr>
      </p:pic>
      <p:sp>
        <p:nvSpPr>
          <p:cNvPr id="15" name="Title 1">
            <a:extLst>
              <a:ext uri="{FF2B5EF4-FFF2-40B4-BE49-F238E27FC236}">
                <a16:creationId xmlns:a16="http://schemas.microsoft.com/office/drawing/2014/main" id="{8801B91C-EBAB-4DA8-919F-8CFE08896795}"/>
              </a:ext>
            </a:extLst>
          </p:cNvPr>
          <p:cNvSpPr>
            <a:spLocks noGrp="1"/>
          </p:cNvSpPr>
          <p:nvPr>
            <p:ph type="title"/>
          </p:nvPr>
        </p:nvSpPr>
        <p:spPr>
          <a:xfrm>
            <a:off x="1970843" y="372863"/>
            <a:ext cx="9712171" cy="870012"/>
          </a:xfrm>
          <a:prstGeom prst="rect">
            <a:avLst/>
          </a:prstGeom>
        </p:spPr>
        <p:txBody>
          <a:bodyPr lIns="90000" rIns="90000" anchor="t">
            <a:normAutofit/>
          </a:bodyPr>
          <a:lstStyle>
            <a:lvl1pPr>
              <a:defRPr sz="3600">
                <a:solidFill>
                  <a:schemeClr val="accent6">
                    <a:lumMod val="50000"/>
                  </a:schemeClr>
                </a:solidFill>
              </a:defRPr>
            </a:lvl1pPr>
          </a:lstStyle>
          <a:p>
            <a:r>
              <a:rPr lang="en-US"/>
              <a:t>Click to edit Master title style</a:t>
            </a:r>
            <a:endParaRPr lang="en-GB"/>
          </a:p>
        </p:txBody>
      </p:sp>
    </p:spTree>
    <p:extLst>
      <p:ext uri="{BB962C8B-B14F-4D97-AF65-F5344CB8AC3E}">
        <p14:creationId xmlns:p14="http://schemas.microsoft.com/office/powerpoint/2010/main" val="126578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17/09/2021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
        <p:nvSpPr>
          <p:cNvPr id="7" name="Rectangle 2">
            <a:extLst>
              <a:ext uri="{FF2B5EF4-FFF2-40B4-BE49-F238E27FC236}">
                <a16:creationId xmlns:a16="http://schemas.microsoft.com/office/drawing/2014/main" id="{4C1FB01A-928D-4398-81C0-9FAB2AA79AB7}"/>
              </a:ext>
            </a:extLst>
          </p:cNvPr>
          <p:cNvSpPr>
            <a:spLocks noChangeArrowheads="1"/>
          </p:cNvSpPr>
          <p:nvPr userDrawn="1"/>
        </p:nvSpPr>
        <p:spPr bwMode="auto">
          <a:xfrm>
            <a:off x="0" y="0"/>
            <a:ext cx="12192000" cy="1646238"/>
          </a:xfrm>
          <a:prstGeom prst="rect">
            <a:avLst/>
          </a:prstGeom>
          <a:solidFill>
            <a:srgbClr val="016E5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pic>
        <p:nvPicPr>
          <p:cNvPr id="8" name="Picture 8" descr="DfT_WHITE_SML_AW">
            <a:extLst>
              <a:ext uri="{FF2B5EF4-FFF2-40B4-BE49-F238E27FC236}">
                <a16:creationId xmlns:a16="http://schemas.microsoft.com/office/drawing/2014/main" id="{82B05833-1249-4C08-9ECD-10D25BBF6711}"/>
              </a:ext>
            </a:extLst>
          </p:cNvPr>
          <p:cNvPicPr>
            <a:picLocks noChangeAspect="1" noChangeArrowheads="1"/>
          </p:cNvPicPr>
          <p:nvPr userDrawn="1"/>
        </p:nvPicPr>
        <p:blipFill>
          <a:blip r:embed="rId20" cstate="screen">
            <a:extLst>
              <a:ext uri="{28A0092B-C50C-407E-A947-70E740481C1C}">
                <a14:useLocalDpi xmlns:a14="http://schemas.microsoft.com/office/drawing/2010/main"/>
              </a:ext>
            </a:extLst>
          </a:blip>
          <a:srcRect/>
          <a:stretch>
            <a:fillRect/>
          </a:stretch>
        </p:blipFill>
        <p:spPr bwMode="auto">
          <a:xfrm>
            <a:off x="323850" y="333374"/>
            <a:ext cx="1344084" cy="855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 id="2147483677" r:id="rId16"/>
    <p:sldLayoutId id="2147483678" r:id="rId17"/>
    <p:sldLayoutId id="2147483679"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7.jpeg"/><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vehicle-certification-agency.gov.uk/fuel-consumption-co2/average-emissions-monitoring/"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vehicle-certification-agency.gov.uk/publication/hdv-co2-regulations-guidance-draf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nvironmental.strategy@dft.gov.uk" TargetMode="External"/><Relationship Id="rId2" Type="http://schemas.openxmlformats.org/officeDocument/2006/relationships/hyperlink" Target="mailto:Fleetaverage@vca.gov.uk" TargetMode="External"/><Relationship Id="rId1" Type="http://schemas.openxmlformats.org/officeDocument/2006/relationships/slideLayout" Target="../slideLayouts/slideLayout2.xml"/><Relationship Id="rId5" Type="http://schemas.openxmlformats.org/officeDocument/2006/relationships/hyperlink" Target="mailto:VED.Reform@dvla.gov.uk" TargetMode="External"/><Relationship Id="rId4" Type="http://schemas.openxmlformats.org/officeDocument/2006/relationships/hyperlink" Target="mailto:Vehicles.stats@dft.gov.uk"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EE24-EEF7-47BE-8FB3-F0A46B00E6AD}"/>
              </a:ext>
            </a:extLst>
          </p:cNvPr>
          <p:cNvSpPr>
            <a:spLocks noGrp="1"/>
          </p:cNvSpPr>
          <p:nvPr>
            <p:ph type="ctrTitle"/>
            <p:custDataLst>
              <p:tags r:id="rId1"/>
            </p:custDataLst>
          </p:nvPr>
        </p:nvSpPr>
        <p:spPr>
          <a:xfrm>
            <a:off x="2458641" y="3609916"/>
            <a:ext cx="7850584" cy="1423358"/>
          </a:xfrm>
        </p:spPr>
        <p:txBody>
          <a:bodyPr/>
          <a:lstStyle/>
          <a:p>
            <a:r>
              <a:rPr lang="en-GB"/>
              <a:t>UK Heavy Duty Vehicle CO</a:t>
            </a:r>
            <a:r>
              <a:rPr lang="en-GB" baseline="-25000"/>
              <a:t>2</a:t>
            </a:r>
            <a:r>
              <a:rPr lang="en-GB"/>
              <a:t> emission regulations</a:t>
            </a:r>
          </a:p>
        </p:txBody>
      </p:sp>
      <p:sp>
        <p:nvSpPr>
          <p:cNvPr id="3" name="Subtitle 2">
            <a:extLst>
              <a:ext uri="{FF2B5EF4-FFF2-40B4-BE49-F238E27FC236}">
                <a16:creationId xmlns:a16="http://schemas.microsoft.com/office/drawing/2014/main" id="{B8374C0B-143D-47D9-9BFB-21C0546C24FF}"/>
              </a:ext>
            </a:extLst>
          </p:cNvPr>
          <p:cNvSpPr>
            <a:spLocks noGrp="1"/>
          </p:cNvSpPr>
          <p:nvPr>
            <p:ph type="subTitle" idx="1"/>
            <p:custDataLst>
              <p:tags r:id="rId2"/>
            </p:custDataLst>
          </p:nvPr>
        </p:nvSpPr>
        <p:spPr>
          <a:xfrm>
            <a:off x="2447857" y="5033274"/>
            <a:ext cx="7861369" cy="698347"/>
          </a:xfrm>
        </p:spPr>
        <p:txBody>
          <a:bodyPr/>
          <a:lstStyle/>
          <a:p>
            <a:r>
              <a:rPr lang="en-GB"/>
              <a:t>Manufacturer workshop</a:t>
            </a:r>
          </a:p>
        </p:txBody>
      </p:sp>
      <p:sp>
        <p:nvSpPr>
          <p:cNvPr id="4" name="Text Placeholder 3">
            <a:extLst>
              <a:ext uri="{FF2B5EF4-FFF2-40B4-BE49-F238E27FC236}">
                <a16:creationId xmlns:a16="http://schemas.microsoft.com/office/drawing/2014/main" id="{5C815641-CEE3-4F49-8EA4-4CBF9A74A136}"/>
              </a:ext>
            </a:extLst>
          </p:cNvPr>
          <p:cNvSpPr>
            <a:spLocks noGrp="1"/>
          </p:cNvSpPr>
          <p:nvPr>
            <p:ph type="body" sz="quarter" idx="13"/>
            <p:custDataLst>
              <p:tags r:id="rId3"/>
            </p:custDataLst>
          </p:nvPr>
        </p:nvSpPr>
        <p:spPr>
          <a:xfrm>
            <a:off x="2447857" y="6033054"/>
            <a:ext cx="3637359" cy="617145"/>
          </a:xfrm>
        </p:spPr>
        <p:txBody>
          <a:bodyPr/>
          <a:lstStyle/>
          <a:p>
            <a:endParaRPr lang="en-GB"/>
          </a:p>
          <a:p>
            <a:r>
              <a:rPr lang="en-GB"/>
              <a:t>9 September 2021</a:t>
            </a:r>
          </a:p>
        </p:txBody>
      </p:sp>
      <p:pic>
        <p:nvPicPr>
          <p:cNvPr id="1026" name="Picture 2" descr="Homepage - Vehicle Certification Agency">
            <a:extLst>
              <a:ext uri="{FF2B5EF4-FFF2-40B4-BE49-F238E27FC236}">
                <a16:creationId xmlns:a16="http://schemas.microsoft.com/office/drawing/2014/main" id="{9AF6D1FA-568C-4243-9473-3098DD45EAE3}"/>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80682" y="1059912"/>
            <a:ext cx="1011528" cy="810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52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05F2-74EC-4202-BC13-9A764EE55C7C}"/>
              </a:ext>
            </a:extLst>
          </p:cNvPr>
          <p:cNvSpPr>
            <a:spLocks noGrp="1"/>
          </p:cNvSpPr>
          <p:nvPr>
            <p:ph type="title"/>
          </p:nvPr>
        </p:nvSpPr>
        <p:spPr>
          <a:xfrm>
            <a:off x="1748902" y="514905"/>
            <a:ext cx="9401452" cy="745724"/>
          </a:xfrm>
          <a:prstGeom prst="rect">
            <a:avLst/>
          </a:prstGeom>
        </p:spPr>
        <p:txBody>
          <a:bodyPr/>
          <a:lstStyle/>
          <a:p>
            <a:r>
              <a:rPr lang="en-GB"/>
              <a:t>Calculations and Publication of the dataset</a:t>
            </a:r>
          </a:p>
        </p:txBody>
      </p:sp>
      <p:sp>
        <p:nvSpPr>
          <p:cNvPr id="3" name="Slide Number Placeholder 2">
            <a:extLst>
              <a:ext uri="{FF2B5EF4-FFF2-40B4-BE49-F238E27FC236}">
                <a16:creationId xmlns:a16="http://schemas.microsoft.com/office/drawing/2014/main" id="{723DE1C2-6F33-40EF-BA82-C4E402437EED}"/>
              </a:ext>
            </a:extLst>
          </p:cNvPr>
          <p:cNvSpPr>
            <a:spLocks noGrp="1"/>
          </p:cNvSpPr>
          <p:nvPr>
            <p:ph type="sldNum" sz="quarter" idx="12"/>
          </p:nvPr>
        </p:nvSpPr>
        <p:spPr/>
        <p:txBody>
          <a:bodyPr/>
          <a:lstStyle/>
          <a:p>
            <a:fld id="{1F530423-F2DA-4A11-9E75-1EB6423D69A6}" type="slidenum">
              <a:rPr lang="en-GB" smtClean="0">
                <a:solidFill>
                  <a:prstClr val="white"/>
                </a:solidFill>
              </a:rPr>
              <a:pPr/>
              <a:t>10</a:t>
            </a:fld>
            <a:endParaRPr lang="en-GB">
              <a:solidFill>
                <a:prstClr val="white"/>
              </a:solidFill>
            </a:endParaRPr>
          </a:p>
        </p:txBody>
      </p:sp>
      <p:sp>
        <p:nvSpPr>
          <p:cNvPr id="14" name="TextBox 13">
            <a:extLst>
              <a:ext uri="{FF2B5EF4-FFF2-40B4-BE49-F238E27FC236}">
                <a16:creationId xmlns:a16="http://schemas.microsoft.com/office/drawing/2014/main" id="{9F3729C7-B130-401B-9827-353203D23C78}"/>
              </a:ext>
            </a:extLst>
          </p:cNvPr>
          <p:cNvSpPr txBox="1"/>
          <p:nvPr/>
        </p:nvSpPr>
        <p:spPr>
          <a:xfrm>
            <a:off x="550416" y="1793288"/>
            <a:ext cx="10599938" cy="3170099"/>
          </a:xfrm>
          <a:prstGeom prst="rect">
            <a:avLst/>
          </a:prstGeom>
          <a:noFill/>
        </p:spPr>
        <p:txBody>
          <a:bodyPr wrap="square" rtlCol="0">
            <a:spAutoFit/>
          </a:bodyPr>
          <a:lstStyle/>
          <a:p>
            <a:r>
              <a:rPr lang="en-GB" sz="2000"/>
              <a:t>For each manufacturer, the VCA will calculate;</a:t>
            </a:r>
          </a:p>
          <a:p>
            <a:endParaRPr lang="en-GB" sz="2000"/>
          </a:p>
          <a:p>
            <a:pPr marL="285750" indent="-285750">
              <a:buFont typeface="Arial" panose="020B0604020202020204" pitchFamily="34" charset="0"/>
              <a:buChar char="•"/>
            </a:pPr>
            <a:r>
              <a:rPr lang="en-GB" sz="2000">
                <a:ea typeface="Calibri" panose="020F0502020204030204" pitchFamily="34" charset="0"/>
                <a:cs typeface="Times New Roman" panose="02020603050405020304" pitchFamily="18" charset="0"/>
              </a:rPr>
              <a:t>the provisional CO</a:t>
            </a:r>
            <a:r>
              <a:rPr lang="en-GB" sz="2000">
                <a:ea typeface="Calibri" panose="020F0502020204030204" pitchFamily="34" charset="0"/>
                <a:cs typeface="Cambria Math" panose="02040503050406030204" pitchFamily="18" charset="0"/>
              </a:rPr>
              <a:t>₂</a:t>
            </a:r>
            <a:r>
              <a:rPr lang="en-GB" sz="2000">
                <a:ea typeface="Calibri" panose="020F0502020204030204" pitchFamily="34" charset="0"/>
                <a:cs typeface="Times New Roman" panose="02020603050405020304" pitchFamily="18" charset="0"/>
              </a:rPr>
              <a:t> emissions target for the reporting period </a:t>
            </a:r>
          </a:p>
          <a:p>
            <a:pPr marL="285750" indent="-285750">
              <a:buFont typeface="Arial" panose="020B0604020202020204" pitchFamily="34" charset="0"/>
              <a:buChar char="•"/>
            </a:pPr>
            <a:r>
              <a:rPr lang="en-GB" sz="2000">
                <a:ea typeface="Calibri" panose="020F0502020204030204" pitchFamily="34" charset="0"/>
                <a:cs typeface="Times New Roman" panose="02020603050405020304" pitchFamily="18" charset="0"/>
              </a:rPr>
              <a:t>the actual CO</a:t>
            </a:r>
            <a:r>
              <a:rPr lang="en-GB" sz="2000">
                <a:ea typeface="Calibri" panose="020F0502020204030204" pitchFamily="34" charset="0"/>
                <a:cs typeface="Cambria Math" panose="02040503050406030204" pitchFamily="18" charset="0"/>
              </a:rPr>
              <a:t>₂</a:t>
            </a:r>
            <a:r>
              <a:rPr lang="en-GB" sz="2000">
                <a:ea typeface="Calibri" panose="020F0502020204030204" pitchFamily="34" charset="0"/>
                <a:cs typeface="Times New Roman" panose="02020603050405020304" pitchFamily="18" charset="0"/>
              </a:rPr>
              <a:t> emissions performance of each manufacturer</a:t>
            </a:r>
          </a:p>
          <a:p>
            <a:pPr marL="285750" indent="-285750">
              <a:buFont typeface="Arial" panose="020B0604020202020204" pitchFamily="34" charset="0"/>
              <a:buChar char="•"/>
            </a:pPr>
            <a:r>
              <a:rPr lang="en-GB" sz="2000">
                <a:ea typeface="Calibri" panose="020F0502020204030204" pitchFamily="34" charset="0"/>
                <a:cs typeface="Times New Roman" panose="02020603050405020304" pitchFamily="18" charset="0"/>
              </a:rPr>
              <a:t>the difference between the two figures and whether the manufacturer has met their emission target. </a:t>
            </a:r>
          </a:p>
          <a:p>
            <a:pPr marL="285750" indent="-285750">
              <a:buFont typeface="Arial" panose="020B0604020202020204" pitchFamily="34" charset="0"/>
              <a:buChar char="•"/>
            </a:pPr>
            <a:endParaRPr lang="en-GB" sz="2000">
              <a:cs typeface="Times New Roman" panose="02020603050405020304" pitchFamily="18" charset="0"/>
            </a:endParaRPr>
          </a:p>
          <a:p>
            <a:r>
              <a:rPr lang="en-GB" sz="2000"/>
              <a:t>By the 30</a:t>
            </a:r>
            <a:r>
              <a:rPr lang="en-GB" sz="2000" baseline="30000"/>
              <a:t>th</a:t>
            </a:r>
            <a:r>
              <a:rPr lang="en-GB" sz="2000"/>
              <a:t> June of the following year, this dataset shall be notified to manufacturers and published on the VCA website; </a:t>
            </a:r>
            <a:r>
              <a:rPr lang="en-GB" sz="2000">
                <a:hlinkClick r:id="rId2"/>
              </a:rPr>
              <a:t>Average Emissions Monitoring - Vehicle Certification Agency (vehicle-certification-agency.gov.uk)</a:t>
            </a:r>
            <a:endParaRPr lang="en-GB" sz="2000"/>
          </a:p>
        </p:txBody>
      </p:sp>
    </p:spTree>
    <p:extLst>
      <p:ext uri="{BB962C8B-B14F-4D97-AF65-F5344CB8AC3E}">
        <p14:creationId xmlns:p14="http://schemas.microsoft.com/office/powerpoint/2010/main" val="4118591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7C6B-5E78-4169-BAE3-392ACBB157D5}"/>
              </a:ext>
            </a:extLst>
          </p:cNvPr>
          <p:cNvSpPr>
            <a:spLocks noGrp="1"/>
          </p:cNvSpPr>
          <p:nvPr>
            <p:ph type="title"/>
          </p:nvPr>
        </p:nvSpPr>
        <p:spPr>
          <a:xfrm>
            <a:off x="1981200" y="478172"/>
            <a:ext cx="5753450" cy="813733"/>
          </a:xfrm>
        </p:spPr>
        <p:txBody>
          <a:bodyPr/>
          <a:lstStyle/>
          <a:p>
            <a:r>
              <a:rPr lang="en-GB">
                <a:solidFill>
                  <a:schemeClr val="bg1"/>
                </a:solidFill>
                <a:cs typeface="Arial"/>
              </a:rPr>
              <a:t>The Guidance Document</a:t>
            </a:r>
          </a:p>
        </p:txBody>
      </p:sp>
      <p:sp>
        <p:nvSpPr>
          <p:cNvPr id="3" name="Content Placeholder 2">
            <a:extLst>
              <a:ext uri="{FF2B5EF4-FFF2-40B4-BE49-F238E27FC236}">
                <a16:creationId xmlns:a16="http://schemas.microsoft.com/office/drawing/2014/main" id="{EA26473C-5772-426B-8EAA-CBD4EB497A15}"/>
              </a:ext>
            </a:extLst>
          </p:cNvPr>
          <p:cNvSpPr>
            <a:spLocks noGrp="1"/>
          </p:cNvSpPr>
          <p:nvPr>
            <p:ph idx="1"/>
          </p:nvPr>
        </p:nvSpPr>
        <p:spPr>
          <a:xfrm>
            <a:off x="4136994" y="1873188"/>
            <a:ext cx="7324078" cy="4740676"/>
          </a:xfrm>
        </p:spPr>
        <p:txBody>
          <a:bodyPr>
            <a:normAutofit fontScale="92500" lnSpcReduction="10000"/>
          </a:bodyPr>
          <a:lstStyle/>
          <a:p>
            <a:r>
              <a:rPr lang="en-GB" sz="2400" dirty="0"/>
              <a:t>The guidance document is already online for you all to have a look at:</a:t>
            </a:r>
          </a:p>
          <a:p>
            <a:r>
              <a:rPr lang="en-GB" sz="2400" dirty="0">
                <a:hlinkClick r:id="rId2"/>
              </a:rPr>
              <a:t>https://www.vehicle-certification-agency.gov.uk/publication/hdv-co2-regulations-guidance-draft/</a:t>
            </a:r>
            <a:r>
              <a:rPr lang="en-GB" sz="2400" dirty="0"/>
              <a:t> </a:t>
            </a:r>
          </a:p>
          <a:p>
            <a:r>
              <a:rPr lang="en-GB" sz="2400" dirty="0"/>
              <a:t>It contains a breakdown of what the regulations require of government and manufacturers.</a:t>
            </a:r>
          </a:p>
          <a:p>
            <a:r>
              <a:rPr lang="en-GB" sz="2400" dirty="0"/>
              <a:t>Fundamentally, this is all the same as the EU regime was, as the regulations are transposed.</a:t>
            </a:r>
          </a:p>
          <a:p>
            <a:r>
              <a:rPr lang="en-GB" sz="2400" dirty="0"/>
              <a:t>The Heavy Duty Vehicles regulations are much simpler than the cars and vans ones, with currently no pooling, eco-innovations etc. </a:t>
            </a:r>
          </a:p>
          <a:p>
            <a:r>
              <a:rPr lang="en-GB" sz="2400" dirty="0"/>
              <a:t>Until 2025 there is no enforcement, just data collection and potentially accumulation of credits.</a:t>
            </a:r>
          </a:p>
          <a:p>
            <a:endParaRPr lang="en-GB" sz="2400" dirty="0">
              <a:ea typeface="+mn-lt"/>
              <a:cs typeface="+mn-lt"/>
            </a:endParaRPr>
          </a:p>
          <a:p>
            <a:pPr marL="0" indent="0">
              <a:buNone/>
            </a:pPr>
            <a:endParaRPr lang="en-GB" sz="2400" dirty="0">
              <a:cs typeface="Arial"/>
            </a:endParaRPr>
          </a:p>
        </p:txBody>
      </p:sp>
      <p:pic>
        <p:nvPicPr>
          <p:cNvPr id="4" name="Picture 3">
            <a:extLst>
              <a:ext uri="{FF2B5EF4-FFF2-40B4-BE49-F238E27FC236}">
                <a16:creationId xmlns:a16="http://schemas.microsoft.com/office/drawing/2014/main" id="{5CF2193A-16B0-4361-B2FC-9C5BDB8B3C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6200000">
            <a:off x="-336224" y="2455805"/>
            <a:ext cx="4926330" cy="3522955"/>
          </a:xfrm>
          <a:prstGeom prst="rect">
            <a:avLst/>
          </a:prstGeom>
        </p:spPr>
      </p:pic>
    </p:spTree>
    <p:extLst>
      <p:ext uri="{BB962C8B-B14F-4D97-AF65-F5344CB8AC3E}">
        <p14:creationId xmlns:p14="http://schemas.microsoft.com/office/powerpoint/2010/main" val="1932993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7C6B-5E78-4169-BAE3-392ACBB157D5}"/>
              </a:ext>
            </a:extLst>
          </p:cNvPr>
          <p:cNvSpPr>
            <a:spLocks noGrp="1"/>
          </p:cNvSpPr>
          <p:nvPr>
            <p:ph type="title"/>
          </p:nvPr>
        </p:nvSpPr>
        <p:spPr>
          <a:xfrm>
            <a:off x="1981200" y="478172"/>
            <a:ext cx="5753450" cy="813733"/>
          </a:xfrm>
        </p:spPr>
        <p:txBody>
          <a:bodyPr/>
          <a:lstStyle/>
          <a:p>
            <a:r>
              <a:rPr lang="en-GB">
                <a:solidFill>
                  <a:schemeClr val="bg1"/>
                </a:solidFill>
                <a:cs typeface="Arial"/>
              </a:rPr>
              <a:t>New Data Collection</a:t>
            </a:r>
          </a:p>
        </p:txBody>
      </p:sp>
      <p:sp>
        <p:nvSpPr>
          <p:cNvPr id="3" name="Content Placeholder 2">
            <a:extLst>
              <a:ext uri="{FF2B5EF4-FFF2-40B4-BE49-F238E27FC236}">
                <a16:creationId xmlns:a16="http://schemas.microsoft.com/office/drawing/2014/main" id="{EA26473C-5772-426B-8EAA-CBD4EB497A15}"/>
              </a:ext>
            </a:extLst>
          </p:cNvPr>
          <p:cNvSpPr>
            <a:spLocks noGrp="1"/>
          </p:cNvSpPr>
          <p:nvPr>
            <p:ph idx="1"/>
          </p:nvPr>
        </p:nvSpPr>
        <p:spPr>
          <a:xfrm>
            <a:off x="511727" y="2365695"/>
            <a:ext cx="10452683" cy="3716324"/>
          </a:xfrm>
        </p:spPr>
        <p:txBody>
          <a:bodyPr>
            <a:normAutofit/>
          </a:bodyPr>
          <a:lstStyle/>
          <a:p>
            <a:r>
              <a:rPr lang="en-GB" sz="2400"/>
              <a:t>As discussed, the data in Part B of Annex I of the regulations, which was previously send to the EU, will now be sent to the VCA. </a:t>
            </a:r>
          </a:p>
          <a:p>
            <a:r>
              <a:rPr lang="en-GB" sz="2400">
                <a:cs typeface="Arial"/>
              </a:rPr>
              <a:t>There are also data collection requirements in Part A of Annex I. The vast majority of these are already collected by the DVLA through the registration process. However just before the end of 2020, the EU added a few extra data fields, the collection of which caused concern for UK based manufacturers. </a:t>
            </a:r>
          </a:p>
          <a:p>
            <a:r>
              <a:rPr lang="en-GB" sz="2400">
                <a:cs typeface="Arial"/>
              </a:rPr>
              <a:t>The only additional data provision ask on manufacturers as part of this regime is that they provide “the specific CO₂ emissions as specified in entry 49.5 of the Certificate of Conformity”. This they can send in alongside the above data return to the VCA. </a:t>
            </a:r>
          </a:p>
          <a:p>
            <a:endParaRPr lang="en-GB" sz="2400">
              <a:ea typeface="+mn-lt"/>
              <a:cs typeface="+mn-lt"/>
            </a:endParaRPr>
          </a:p>
          <a:p>
            <a:pPr marL="0" indent="0">
              <a:buNone/>
            </a:pPr>
            <a:endParaRPr lang="en-GB" sz="2400">
              <a:cs typeface="Arial"/>
            </a:endParaRPr>
          </a:p>
        </p:txBody>
      </p:sp>
    </p:spTree>
    <p:extLst>
      <p:ext uri="{BB962C8B-B14F-4D97-AF65-F5344CB8AC3E}">
        <p14:creationId xmlns:p14="http://schemas.microsoft.com/office/powerpoint/2010/main" val="1847867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AED9988-1EF4-4AED-9255-11B2D947E84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16200000">
            <a:off x="832158" y="2174164"/>
            <a:ext cx="5097509" cy="4270163"/>
          </a:xfrm>
          <a:prstGeom prst="rect">
            <a:avLst/>
          </a:prstGeom>
        </p:spPr>
      </p:pic>
      <p:pic>
        <p:nvPicPr>
          <p:cNvPr id="6" name="Picture 5">
            <a:extLst>
              <a:ext uri="{FF2B5EF4-FFF2-40B4-BE49-F238E27FC236}">
                <a16:creationId xmlns:a16="http://schemas.microsoft.com/office/drawing/2014/main" id="{C832AE45-AA56-40F5-8254-73CDA95AC19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6200000">
            <a:off x="6091013" y="1698716"/>
            <a:ext cx="4543508" cy="5166804"/>
          </a:xfrm>
          <a:prstGeom prst="rect">
            <a:avLst/>
          </a:prstGeom>
        </p:spPr>
      </p:pic>
      <p:sp>
        <p:nvSpPr>
          <p:cNvPr id="7" name="Title 1">
            <a:extLst>
              <a:ext uri="{FF2B5EF4-FFF2-40B4-BE49-F238E27FC236}">
                <a16:creationId xmlns:a16="http://schemas.microsoft.com/office/drawing/2014/main" id="{A403ED1A-420E-463D-894F-53267029AA76}"/>
              </a:ext>
            </a:extLst>
          </p:cNvPr>
          <p:cNvSpPr>
            <a:spLocks noGrp="1"/>
          </p:cNvSpPr>
          <p:nvPr>
            <p:ph type="title"/>
          </p:nvPr>
        </p:nvSpPr>
        <p:spPr>
          <a:xfrm>
            <a:off x="1981200" y="478172"/>
            <a:ext cx="5753450" cy="813733"/>
          </a:xfrm>
        </p:spPr>
        <p:txBody>
          <a:bodyPr/>
          <a:lstStyle/>
          <a:p>
            <a:r>
              <a:rPr lang="en-GB">
                <a:solidFill>
                  <a:schemeClr val="bg1"/>
                </a:solidFill>
                <a:cs typeface="Arial"/>
              </a:rPr>
              <a:t>New Data Collection</a:t>
            </a:r>
          </a:p>
        </p:txBody>
      </p:sp>
    </p:spTree>
    <p:extLst>
      <p:ext uri="{BB962C8B-B14F-4D97-AF65-F5344CB8AC3E}">
        <p14:creationId xmlns:p14="http://schemas.microsoft.com/office/powerpoint/2010/main" val="3132095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44C8FC7-A0D3-4DD2-BB90-28D38C1D7473}"/>
              </a:ext>
            </a:extLst>
          </p:cNvPr>
          <p:cNvSpPr>
            <a:spLocks noGrp="1"/>
          </p:cNvSpPr>
          <p:nvPr>
            <p:ph type="title"/>
          </p:nvPr>
        </p:nvSpPr>
        <p:spPr>
          <a:xfrm>
            <a:off x="4717707" y="2132856"/>
            <a:ext cx="6336704" cy="1872208"/>
          </a:xfrm>
        </p:spPr>
        <p:txBody>
          <a:bodyPr>
            <a:noAutofit/>
          </a:bodyPr>
          <a:lstStyle/>
          <a:p>
            <a:r>
              <a:rPr lang="en-GB" sz="6000">
                <a:latin typeface="Arial" panose="020B0604020202020204" pitchFamily="34" charset="0"/>
                <a:cs typeface="Arial" panose="020B0604020202020204" pitchFamily="34" charset="0"/>
              </a:rPr>
              <a:t>Future and Prospective Amendments</a:t>
            </a:r>
          </a:p>
        </p:txBody>
      </p:sp>
    </p:spTree>
    <p:extLst>
      <p:ext uri="{BB962C8B-B14F-4D97-AF65-F5344CB8AC3E}">
        <p14:creationId xmlns:p14="http://schemas.microsoft.com/office/powerpoint/2010/main" val="3096648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7C6B-5E78-4169-BAE3-392ACBB157D5}"/>
              </a:ext>
            </a:extLst>
          </p:cNvPr>
          <p:cNvSpPr>
            <a:spLocks noGrp="1"/>
          </p:cNvSpPr>
          <p:nvPr>
            <p:ph type="title"/>
          </p:nvPr>
        </p:nvSpPr>
        <p:spPr>
          <a:xfrm>
            <a:off x="1981200" y="478172"/>
            <a:ext cx="5753450" cy="813733"/>
          </a:xfrm>
        </p:spPr>
        <p:txBody>
          <a:bodyPr/>
          <a:lstStyle/>
          <a:p>
            <a:r>
              <a:rPr lang="en-GB">
                <a:solidFill>
                  <a:schemeClr val="bg1"/>
                </a:solidFill>
                <a:cs typeface="Arial"/>
              </a:rPr>
              <a:t>Future Amendments</a:t>
            </a:r>
          </a:p>
        </p:txBody>
      </p:sp>
      <p:sp>
        <p:nvSpPr>
          <p:cNvPr id="3" name="Content Placeholder 2">
            <a:extLst>
              <a:ext uri="{FF2B5EF4-FFF2-40B4-BE49-F238E27FC236}">
                <a16:creationId xmlns:a16="http://schemas.microsoft.com/office/drawing/2014/main" id="{EA26473C-5772-426B-8EAA-CBD4EB497A15}"/>
              </a:ext>
            </a:extLst>
          </p:cNvPr>
          <p:cNvSpPr>
            <a:spLocks noGrp="1"/>
          </p:cNvSpPr>
          <p:nvPr>
            <p:ph idx="1"/>
          </p:nvPr>
        </p:nvSpPr>
        <p:spPr>
          <a:xfrm>
            <a:off x="511727" y="2365695"/>
            <a:ext cx="10452683" cy="3716324"/>
          </a:xfrm>
        </p:spPr>
        <p:txBody>
          <a:bodyPr>
            <a:normAutofit fontScale="62500" lnSpcReduction="20000"/>
          </a:bodyPr>
          <a:lstStyle/>
          <a:p>
            <a:pPr marL="0" indent="0">
              <a:buNone/>
            </a:pPr>
            <a:r>
              <a:rPr lang="en-GB" sz="2600">
                <a:cs typeface="Arial"/>
              </a:rPr>
              <a:t>As part of the retained regime, the </a:t>
            </a:r>
            <a:r>
              <a:rPr lang="en-GB" sz="2600" err="1">
                <a:cs typeface="Arial"/>
              </a:rPr>
              <a:t>SoS</a:t>
            </a:r>
            <a:r>
              <a:rPr lang="en-GB" sz="2600">
                <a:cs typeface="Arial"/>
              </a:rPr>
              <a:t> has a number of regulation-making abilities designed to complement/expand the existing regime. These are – </a:t>
            </a:r>
          </a:p>
          <a:p>
            <a:pPr marL="0" indent="0">
              <a:buNone/>
            </a:pPr>
            <a:endParaRPr lang="en-GB" sz="2600">
              <a:cs typeface="Arial"/>
            </a:endParaRPr>
          </a:p>
          <a:p>
            <a:pPr lvl="1"/>
            <a:r>
              <a:rPr lang="en-GB" sz="2200">
                <a:cs typeface="Arial"/>
              </a:rPr>
              <a:t>Art 7(2), 2018/956 – data reporting regarding on-road verification tests</a:t>
            </a:r>
          </a:p>
          <a:p>
            <a:pPr lvl="1"/>
            <a:r>
              <a:rPr lang="en-GB" sz="2200">
                <a:cs typeface="Arial"/>
              </a:rPr>
              <a:t>Art 8(4), 2018/956 – verification and correction measures in respect of data errors</a:t>
            </a:r>
          </a:p>
          <a:p>
            <a:pPr lvl="1"/>
            <a:r>
              <a:rPr lang="en-GB" sz="2200">
                <a:cs typeface="Arial"/>
              </a:rPr>
              <a:t>Art 9(2), 2018/956 – establish a procedure for the collection and administration of fines relating to data reporting</a:t>
            </a:r>
          </a:p>
          <a:p>
            <a:pPr lvl="1"/>
            <a:r>
              <a:rPr lang="en-GB" sz="2200">
                <a:cs typeface="Arial"/>
              </a:rPr>
              <a:t>Art 11(1), 2018/956 – amendment of data collection requirements in accordance with the reasons listed in the provision</a:t>
            </a:r>
          </a:p>
          <a:p>
            <a:pPr lvl="1"/>
            <a:r>
              <a:rPr lang="en-GB" sz="2200">
                <a:cs typeface="Arial"/>
              </a:rPr>
              <a:t>Art 8(3), 2019/1242 - establish a procedure for the collection and administration of fines relating to excess CO2 emissions</a:t>
            </a:r>
          </a:p>
          <a:p>
            <a:pPr lvl="1"/>
            <a:r>
              <a:rPr lang="en-GB" sz="2200">
                <a:cs typeface="Arial"/>
              </a:rPr>
              <a:t>Art 9(3), 2019/1242 – setting out procedures for reporting deviations in CO2 monitoring data and taking them into account in respect of calculating average CO2</a:t>
            </a:r>
          </a:p>
          <a:p>
            <a:pPr lvl="1"/>
            <a:r>
              <a:rPr lang="en-GB" sz="2200">
                <a:cs typeface="Arial"/>
              </a:rPr>
              <a:t>Art 10, 2019/1242 – methodology for assessing the application of conditions under which reference emissions have been determined, and determining whether those emissions have increased</a:t>
            </a:r>
          </a:p>
          <a:p>
            <a:pPr lvl="1"/>
            <a:r>
              <a:rPr lang="en-GB" sz="2200">
                <a:cs typeface="Arial"/>
              </a:rPr>
              <a:t>Art 12(2), 2019/1242 – procedure for capturing and processing real-world emissions data</a:t>
            </a:r>
          </a:p>
          <a:p>
            <a:pPr lvl="1"/>
            <a:r>
              <a:rPr lang="en-GB" sz="2200">
                <a:cs typeface="Arial"/>
              </a:rPr>
              <a:t>Art 13(4) , 2019/1242 – performing verification of HDV CO2 emissions in-service (and setting out guiding principles in advance)</a:t>
            </a:r>
          </a:p>
          <a:p>
            <a:pPr lvl="1"/>
            <a:r>
              <a:rPr lang="en-GB" sz="2200">
                <a:cs typeface="Arial"/>
              </a:rPr>
              <a:t>Art 14(1), 2019/1242 – amendments to Annex I/II for specific reasons</a:t>
            </a:r>
          </a:p>
          <a:p>
            <a:pPr lvl="1"/>
            <a:r>
              <a:rPr lang="en-GB" sz="2200">
                <a:cs typeface="Arial"/>
              </a:rPr>
              <a:t>Art 14(2), 2019/1242 – adjustment if Type Approval changes beyond the criteria in 14(1), causing a change of at least 5g CO2/km</a:t>
            </a:r>
          </a:p>
          <a:p>
            <a:pPr lvl="1"/>
            <a:r>
              <a:rPr lang="en-GB" sz="2200">
                <a:cs typeface="Arial"/>
              </a:rPr>
              <a:t>Art 14(3), 2019/1242 – methodology for defining one or more representative for each vehicle sub group</a:t>
            </a:r>
          </a:p>
          <a:p>
            <a:pPr lvl="1"/>
            <a:endParaRPr lang="en-GB" sz="2200">
              <a:cs typeface="Arial"/>
            </a:endParaRPr>
          </a:p>
          <a:p>
            <a:endParaRPr lang="en-GB" sz="2600">
              <a:cs typeface="Arial"/>
            </a:endParaRPr>
          </a:p>
          <a:p>
            <a:endParaRPr lang="en-GB" sz="1400">
              <a:ea typeface="+mn-lt"/>
              <a:cs typeface="+mn-lt"/>
            </a:endParaRPr>
          </a:p>
          <a:p>
            <a:pPr marL="0" indent="0">
              <a:buNone/>
            </a:pPr>
            <a:endParaRPr lang="en-GB">
              <a:cs typeface="Arial"/>
            </a:endParaRPr>
          </a:p>
        </p:txBody>
      </p:sp>
    </p:spTree>
    <p:extLst>
      <p:ext uri="{BB962C8B-B14F-4D97-AF65-F5344CB8AC3E}">
        <p14:creationId xmlns:p14="http://schemas.microsoft.com/office/powerpoint/2010/main" val="326842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7C6B-5E78-4169-BAE3-392ACBB157D5}"/>
              </a:ext>
            </a:extLst>
          </p:cNvPr>
          <p:cNvSpPr>
            <a:spLocks noGrp="1"/>
          </p:cNvSpPr>
          <p:nvPr>
            <p:ph type="title"/>
          </p:nvPr>
        </p:nvSpPr>
        <p:spPr>
          <a:xfrm>
            <a:off x="1981200" y="478172"/>
            <a:ext cx="5753450" cy="813733"/>
          </a:xfrm>
        </p:spPr>
        <p:txBody>
          <a:bodyPr/>
          <a:lstStyle/>
          <a:p>
            <a:r>
              <a:rPr lang="en-GB">
                <a:solidFill>
                  <a:schemeClr val="bg1"/>
                </a:solidFill>
                <a:cs typeface="Arial"/>
              </a:rPr>
              <a:t>Future Amendments</a:t>
            </a:r>
          </a:p>
        </p:txBody>
      </p:sp>
      <p:sp>
        <p:nvSpPr>
          <p:cNvPr id="3" name="Content Placeholder 2">
            <a:extLst>
              <a:ext uri="{FF2B5EF4-FFF2-40B4-BE49-F238E27FC236}">
                <a16:creationId xmlns:a16="http://schemas.microsoft.com/office/drawing/2014/main" id="{EA26473C-5772-426B-8EAA-CBD4EB497A15}"/>
              </a:ext>
            </a:extLst>
          </p:cNvPr>
          <p:cNvSpPr>
            <a:spLocks noGrp="1"/>
          </p:cNvSpPr>
          <p:nvPr>
            <p:ph idx="1"/>
          </p:nvPr>
        </p:nvSpPr>
        <p:spPr>
          <a:xfrm>
            <a:off x="511727" y="2365695"/>
            <a:ext cx="10452683" cy="3716324"/>
          </a:xfrm>
        </p:spPr>
        <p:txBody>
          <a:bodyPr>
            <a:normAutofit lnSpcReduction="10000"/>
          </a:bodyPr>
          <a:lstStyle/>
          <a:p>
            <a:pPr marL="0" indent="0">
              <a:buNone/>
            </a:pPr>
            <a:r>
              <a:rPr lang="en-GB" sz="2600">
                <a:cs typeface="Arial"/>
              </a:rPr>
              <a:t>Currently, only one regulation-making power is actively being considered, regarding the collection of fines for data reporting/excess emissions premiums.</a:t>
            </a:r>
          </a:p>
          <a:p>
            <a:pPr marL="0" indent="0">
              <a:buNone/>
            </a:pPr>
            <a:endParaRPr lang="en-GB" sz="2600">
              <a:cs typeface="Arial"/>
            </a:endParaRPr>
          </a:p>
          <a:p>
            <a:pPr marL="0" indent="0">
              <a:buNone/>
            </a:pPr>
            <a:r>
              <a:rPr lang="en-GB" sz="2600">
                <a:cs typeface="Arial"/>
              </a:rPr>
              <a:t>While the penalties are set out in both regulations, neither regulation currently has a procedure for issuing such a penalty. </a:t>
            </a:r>
          </a:p>
          <a:p>
            <a:pPr marL="0" indent="0">
              <a:buNone/>
            </a:pPr>
            <a:endParaRPr lang="en-GB" sz="2600">
              <a:cs typeface="Arial"/>
            </a:endParaRPr>
          </a:p>
          <a:p>
            <a:pPr marL="0" indent="0">
              <a:buNone/>
            </a:pPr>
            <a:r>
              <a:rPr lang="en-GB" sz="2600">
                <a:cs typeface="Arial"/>
              </a:rPr>
              <a:t>That being said, other amendments to the regulations will clearly be needed in due course.</a:t>
            </a:r>
            <a:endParaRPr lang="en-GB" sz="2200">
              <a:cs typeface="Arial"/>
            </a:endParaRPr>
          </a:p>
          <a:p>
            <a:pPr lvl="1"/>
            <a:endParaRPr lang="en-GB" sz="2200">
              <a:cs typeface="Arial"/>
            </a:endParaRPr>
          </a:p>
          <a:p>
            <a:endParaRPr lang="en-GB" sz="2600">
              <a:cs typeface="Arial"/>
            </a:endParaRPr>
          </a:p>
          <a:p>
            <a:endParaRPr lang="en-GB" sz="1400">
              <a:ea typeface="+mn-lt"/>
              <a:cs typeface="+mn-lt"/>
            </a:endParaRPr>
          </a:p>
          <a:p>
            <a:pPr marL="0" indent="0">
              <a:buNone/>
            </a:pPr>
            <a:endParaRPr lang="en-GB">
              <a:cs typeface="Arial"/>
            </a:endParaRPr>
          </a:p>
        </p:txBody>
      </p:sp>
    </p:spTree>
    <p:extLst>
      <p:ext uri="{BB962C8B-B14F-4D97-AF65-F5344CB8AC3E}">
        <p14:creationId xmlns:p14="http://schemas.microsoft.com/office/powerpoint/2010/main" val="2894987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7C6B-5E78-4169-BAE3-392ACBB157D5}"/>
              </a:ext>
            </a:extLst>
          </p:cNvPr>
          <p:cNvSpPr>
            <a:spLocks noGrp="1"/>
          </p:cNvSpPr>
          <p:nvPr>
            <p:ph type="title"/>
          </p:nvPr>
        </p:nvSpPr>
        <p:spPr>
          <a:xfrm>
            <a:off x="1981200" y="478172"/>
            <a:ext cx="5753450" cy="813733"/>
          </a:xfrm>
        </p:spPr>
        <p:txBody>
          <a:bodyPr/>
          <a:lstStyle/>
          <a:p>
            <a:r>
              <a:rPr lang="en-GB">
                <a:solidFill>
                  <a:schemeClr val="bg1"/>
                </a:solidFill>
                <a:cs typeface="Arial"/>
              </a:rPr>
              <a:t>Future Amendments</a:t>
            </a:r>
          </a:p>
        </p:txBody>
      </p:sp>
      <p:sp>
        <p:nvSpPr>
          <p:cNvPr id="3" name="Content Placeholder 2">
            <a:extLst>
              <a:ext uri="{FF2B5EF4-FFF2-40B4-BE49-F238E27FC236}">
                <a16:creationId xmlns:a16="http://schemas.microsoft.com/office/drawing/2014/main" id="{EA26473C-5772-426B-8EAA-CBD4EB497A15}"/>
              </a:ext>
            </a:extLst>
          </p:cNvPr>
          <p:cNvSpPr>
            <a:spLocks noGrp="1"/>
          </p:cNvSpPr>
          <p:nvPr>
            <p:ph idx="1"/>
          </p:nvPr>
        </p:nvSpPr>
        <p:spPr>
          <a:xfrm>
            <a:off x="511727" y="2365695"/>
            <a:ext cx="10452683" cy="3716324"/>
          </a:xfrm>
        </p:spPr>
        <p:txBody>
          <a:bodyPr>
            <a:normAutofit/>
          </a:bodyPr>
          <a:lstStyle/>
          <a:p>
            <a:pPr marL="0" indent="0">
              <a:buNone/>
            </a:pPr>
            <a:r>
              <a:rPr lang="en-GB" sz="2600">
                <a:cs typeface="Arial"/>
              </a:rPr>
              <a:t>Earlier this week, the EU adopted 2 new delegated regulations – </a:t>
            </a:r>
          </a:p>
          <a:p>
            <a:pPr lvl="1"/>
            <a:r>
              <a:rPr lang="en-GB" sz="2200">
                <a:cs typeface="Arial"/>
              </a:rPr>
              <a:t>2021/1429 – amending data collection requirements in order to identify special purpose vehicles;</a:t>
            </a:r>
          </a:p>
          <a:p>
            <a:pPr lvl="1"/>
            <a:r>
              <a:rPr lang="en-GB" sz="2200">
                <a:cs typeface="Arial"/>
              </a:rPr>
              <a:t>2021/1430 – specifying the data to be reported by EU Member States for the purposes of verifying the CO2 emissions and fuel consumption of new HDVs.</a:t>
            </a:r>
          </a:p>
          <a:p>
            <a:pPr marL="0" indent="0">
              <a:buNone/>
            </a:pPr>
            <a:r>
              <a:rPr lang="en-GB" sz="2200">
                <a:cs typeface="Arial"/>
              </a:rPr>
              <a:t>These new EU regulations do not directly apply in the UK/will not be retained in UK law.</a:t>
            </a:r>
          </a:p>
          <a:p>
            <a:pPr marL="0" indent="0">
              <a:buNone/>
            </a:pPr>
            <a:r>
              <a:rPr lang="en-GB" sz="2200">
                <a:cs typeface="Arial"/>
              </a:rPr>
              <a:t>In these particular areas, DfT officials will consider what amendments will work best in the UK, and we are happy to take views.</a:t>
            </a:r>
          </a:p>
          <a:p>
            <a:pPr marL="0" indent="0">
              <a:buNone/>
            </a:pPr>
            <a:endParaRPr lang="en-GB" sz="2600">
              <a:cs typeface="Arial"/>
            </a:endParaRPr>
          </a:p>
          <a:p>
            <a:pPr marL="0" indent="0">
              <a:buNone/>
            </a:pPr>
            <a:endParaRPr lang="en-GB" sz="1400">
              <a:ea typeface="+mn-lt"/>
              <a:cs typeface="+mn-lt"/>
            </a:endParaRPr>
          </a:p>
        </p:txBody>
      </p:sp>
    </p:spTree>
    <p:extLst>
      <p:ext uri="{BB962C8B-B14F-4D97-AF65-F5344CB8AC3E}">
        <p14:creationId xmlns:p14="http://schemas.microsoft.com/office/powerpoint/2010/main" val="3134592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7C6B-5E78-4169-BAE3-392ACBB157D5}"/>
              </a:ext>
            </a:extLst>
          </p:cNvPr>
          <p:cNvSpPr>
            <a:spLocks noGrp="1"/>
          </p:cNvSpPr>
          <p:nvPr>
            <p:ph type="title"/>
          </p:nvPr>
        </p:nvSpPr>
        <p:spPr>
          <a:xfrm>
            <a:off x="1981200" y="478172"/>
            <a:ext cx="5753450" cy="813733"/>
          </a:xfrm>
        </p:spPr>
        <p:txBody>
          <a:bodyPr/>
          <a:lstStyle/>
          <a:p>
            <a:r>
              <a:rPr lang="en-GB">
                <a:solidFill>
                  <a:schemeClr val="bg1"/>
                </a:solidFill>
                <a:cs typeface="Arial"/>
              </a:rPr>
              <a:t>Contact Details</a:t>
            </a:r>
          </a:p>
        </p:txBody>
      </p:sp>
      <p:sp>
        <p:nvSpPr>
          <p:cNvPr id="3" name="Content Placeholder 2">
            <a:extLst>
              <a:ext uri="{FF2B5EF4-FFF2-40B4-BE49-F238E27FC236}">
                <a16:creationId xmlns:a16="http://schemas.microsoft.com/office/drawing/2014/main" id="{EA26473C-5772-426B-8EAA-CBD4EB497A15}"/>
              </a:ext>
            </a:extLst>
          </p:cNvPr>
          <p:cNvSpPr>
            <a:spLocks noGrp="1"/>
          </p:cNvSpPr>
          <p:nvPr>
            <p:ph idx="1"/>
          </p:nvPr>
        </p:nvSpPr>
        <p:spPr>
          <a:xfrm>
            <a:off x="511727" y="2365695"/>
            <a:ext cx="10452683" cy="3716324"/>
          </a:xfrm>
        </p:spPr>
        <p:txBody>
          <a:bodyPr>
            <a:normAutofit fontScale="85000" lnSpcReduction="20000"/>
          </a:bodyPr>
          <a:lstStyle/>
          <a:p>
            <a:r>
              <a:rPr lang="en-GB" sz="2400">
                <a:ea typeface="+mn-lt"/>
                <a:cs typeface="+mn-lt"/>
              </a:rPr>
              <a:t>VCA (the enforcement body)</a:t>
            </a:r>
            <a:endParaRPr lang="en-US" sz="2400">
              <a:ea typeface="+mn-lt"/>
              <a:cs typeface="+mn-lt"/>
            </a:endParaRPr>
          </a:p>
          <a:p>
            <a:pPr marL="0" indent="0">
              <a:buNone/>
            </a:pPr>
            <a:r>
              <a:rPr lang="en-GB" sz="2400">
                <a:ea typeface="+mn-lt"/>
                <a:cs typeface="+mn-lt"/>
                <a:hlinkClick r:id="rId2"/>
              </a:rPr>
              <a:t>fleetaverage@vca.gov.uk</a:t>
            </a:r>
            <a:r>
              <a:rPr lang="en-GB" sz="2400">
                <a:ea typeface="+mn-lt"/>
                <a:cs typeface="+mn-lt"/>
              </a:rPr>
              <a:t> </a:t>
            </a:r>
            <a:endParaRPr lang="en-GB" sz="2400">
              <a:cs typeface="Arial"/>
            </a:endParaRPr>
          </a:p>
          <a:p>
            <a:pPr marL="0" indent="0">
              <a:buNone/>
            </a:pPr>
            <a:endParaRPr lang="en-GB" sz="2400">
              <a:cs typeface="Arial"/>
            </a:endParaRPr>
          </a:p>
          <a:p>
            <a:r>
              <a:rPr lang="en-GB" sz="2400">
                <a:cs typeface="Arial"/>
              </a:rPr>
              <a:t>Environment Strategy (policy)</a:t>
            </a:r>
          </a:p>
          <a:p>
            <a:pPr marL="0" indent="0">
              <a:buNone/>
            </a:pPr>
            <a:r>
              <a:rPr lang="en-GB" sz="2400">
                <a:cs typeface="Arial"/>
                <a:hlinkClick r:id="rId3"/>
              </a:rPr>
              <a:t>environmental.strategy@dft.gov.uk</a:t>
            </a:r>
            <a:r>
              <a:rPr lang="en-GB" sz="2400">
                <a:cs typeface="Arial"/>
              </a:rPr>
              <a:t> </a:t>
            </a:r>
          </a:p>
          <a:p>
            <a:pPr marL="0" indent="0">
              <a:buNone/>
            </a:pPr>
            <a:endParaRPr lang="en-GB" sz="2400">
              <a:cs typeface="Arial"/>
            </a:endParaRPr>
          </a:p>
          <a:p>
            <a:r>
              <a:rPr lang="en-GB" sz="2400">
                <a:cs typeface="Arial"/>
              </a:rPr>
              <a:t>Vehicle Statistics </a:t>
            </a:r>
          </a:p>
          <a:p>
            <a:pPr marL="0" indent="0">
              <a:buNone/>
            </a:pPr>
            <a:r>
              <a:rPr lang="en-GB" sz="2400">
                <a:cs typeface="Arial"/>
                <a:hlinkClick r:id="rId4"/>
              </a:rPr>
              <a:t>vehicles.stats@dft.gov.uk</a:t>
            </a:r>
            <a:r>
              <a:rPr lang="en-GB" sz="2400">
                <a:cs typeface="Arial"/>
              </a:rPr>
              <a:t> </a:t>
            </a:r>
          </a:p>
          <a:p>
            <a:pPr marL="0" indent="0">
              <a:buNone/>
            </a:pPr>
            <a:endParaRPr lang="en-GB" sz="2400">
              <a:cs typeface="Arial"/>
            </a:endParaRPr>
          </a:p>
          <a:p>
            <a:r>
              <a:rPr lang="en-GB" sz="2400">
                <a:cs typeface="Arial"/>
              </a:rPr>
              <a:t>DVLA </a:t>
            </a:r>
          </a:p>
          <a:p>
            <a:pPr marL="0" indent="0">
              <a:buNone/>
            </a:pPr>
            <a:r>
              <a:rPr lang="en-GB" sz="2400">
                <a:ea typeface="+mn-lt"/>
                <a:cs typeface="+mn-lt"/>
                <a:hlinkClick r:id="rId5"/>
              </a:rPr>
              <a:t>VED.Reform@dvla.gov.uk</a:t>
            </a:r>
            <a:r>
              <a:rPr lang="en-GB" sz="2400">
                <a:ea typeface="+mn-lt"/>
                <a:cs typeface="+mn-lt"/>
              </a:rPr>
              <a:t> or Basecamp </a:t>
            </a:r>
            <a:endParaRPr lang="en-GB" sz="2400">
              <a:cs typeface="Arial"/>
            </a:endParaRPr>
          </a:p>
          <a:p>
            <a:pPr marL="0" indent="0">
              <a:buNone/>
            </a:pPr>
            <a:endParaRPr lang="en-GB" sz="2600">
              <a:cs typeface="Arial"/>
            </a:endParaRPr>
          </a:p>
          <a:p>
            <a:pPr marL="0" indent="0">
              <a:buNone/>
            </a:pPr>
            <a:endParaRPr lang="en-GB" sz="1400">
              <a:ea typeface="+mn-lt"/>
              <a:cs typeface="+mn-lt"/>
            </a:endParaRPr>
          </a:p>
        </p:txBody>
      </p:sp>
    </p:spTree>
    <p:extLst>
      <p:ext uri="{BB962C8B-B14F-4D97-AF65-F5344CB8AC3E}">
        <p14:creationId xmlns:p14="http://schemas.microsoft.com/office/powerpoint/2010/main" val="1542267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44C8FC7-A0D3-4DD2-BB90-28D38C1D7473}"/>
              </a:ext>
            </a:extLst>
          </p:cNvPr>
          <p:cNvSpPr>
            <a:spLocks noGrp="1"/>
          </p:cNvSpPr>
          <p:nvPr>
            <p:ph type="title"/>
          </p:nvPr>
        </p:nvSpPr>
        <p:spPr>
          <a:xfrm>
            <a:off x="4717707" y="2132856"/>
            <a:ext cx="6336704" cy="1872208"/>
          </a:xfrm>
        </p:spPr>
        <p:txBody>
          <a:bodyPr>
            <a:noAutofit/>
          </a:bodyPr>
          <a:lstStyle/>
          <a:p>
            <a:r>
              <a:rPr lang="en-GB" sz="6000">
                <a:latin typeface="Arial" panose="020B0604020202020204" pitchFamily="34" charset="0"/>
                <a:cs typeface="Arial" panose="020B0604020202020204" pitchFamily="34" charset="0"/>
              </a:rPr>
              <a:t>Any Other Business</a:t>
            </a:r>
          </a:p>
        </p:txBody>
      </p:sp>
    </p:spTree>
    <p:extLst>
      <p:ext uri="{BB962C8B-B14F-4D97-AF65-F5344CB8AC3E}">
        <p14:creationId xmlns:p14="http://schemas.microsoft.com/office/powerpoint/2010/main" val="51160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Table 64">
            <a:extLst>
              <a:ext uri="{FF2B5EF4-FFF2-40B4-BE49-F238E27FC236}">
                <a16:creationId xmlns:a16="http://schemas.microsoft.com/office/drawing/2014/main" id="{16F27578-7A31-485E-92B5-2151641613D9}"/>
              </a:ext>
            </a:extLst>
          </p:cNvPr>
          <p:cNvGraphicFramePr>
            <a:graphicFrameLocks noGrp="1"/>
          </p:cNvGraphicFramePr>
          <p:nvPr>
            <p:extLst>
              <p:ext uri="{D42A27DB-BD31-4B8C-83A1-F6EECF244321}">
                <p14:modId xmlns:p14="http://schemas.microsoft.com/office/powerpoint/2010/main" val="3849078724"/>
              </p:ext>
            </p:extLst>
          </p:nvPr>
        </p:nvGraphicFramePr>
        <p:xfrm>
          <a:off x="1033436" y="1989198"/>
          <a:ext cx="10123923" cy="4347945"/>
        </p:xfrm>
        <a:graphic>
          <a:graphicData uri="http://schemas.openxmlformats.org/drawingml/2006/table">
            <a:tbl>
              <a:tblPr firstRow="1" bandRow="1"/>
              <a:tblGrid>
                <a:gridCol w="1483261">
                  <a:extLst>
                    <a:ext uri="{9D8B030D-6E8A-4147-A177-3AD203B41FA5}">
                      <a16:colId xmlns:a16="http://schemas.microsoft.com/office/drawing/2014/main" val="574637655"/>
                    </a:ext>
                  </a:extLst>
                </a:gridCol>
                <a:gridCol w="6451134">
                  <a:extLst>
                    <a:ext uri="{9D8B030D-6E8A-4147-A177-3AD203B41FA5}">
                      <a16:colId xmlns:a16="http://schemas.microsoft.com/office/drawing/2014/main" val="2903844422"/>
                    </a:ext>
                  </a:extLst>
                </a:gridCol>
                <a:gridCol w="2189528">
                  <a:extLst>
                    <a:ext uri="{9D8B030D-6E8A-4147-A177-3AD203B41FA5}">
                      <a16:colId xmlns:a16="http://schemas.microsoft.com/office/drawing/2014/main" val="1465264167"/>
                    </a:ext>
                  </a:extLst>
                </a:gridCol>
              </a:tblGrid>
              <a:tr h="483105">
                <a:tc>
                  <a:txBody>
                    <a:bodyPr/>
                    <a:lstStyle/>
                    <a:p>
                      <a:r>
                        <a:rPr lang="en-GB" sz="2000" b="1">
                          <a:solidFill>
                            <a:schemeClr val="bg1"/>
                          </a:solidFill>
                          <a:effectLst/>
                          <a:latin typeface="Calibri" panose="020F0502020204030204" pitchFamily="34" charset="0"/>
                          <a:ea typeface="Calibri" panose="020F0502020204030204" pitchFamily="34" charset="0"/>
                        </a:rPr>
                        <a:t>Time</a:t>
                      </a:r>
                      <a:endParaRPr lang="en-GB" sz="2000">
                        <a:solidFill>
                          <a:schemeClr val="bg1"/>
                        </a:solidFill>
                        <a:effectLst/>
                        <a:latin typeface="Calibri" panose="020F0502020204030204" pitchFamily="34" charset="0"/>
                        <a:ea typeface="Calibri" panose="020F050202020403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solidFill>
                  </a:tcPr>
                </a:tc>
                <a:tc>
                  <a:txBody>
                    <a:bodyPr/>
                    <a:lstStyle/>
                    <a:p>
                      <a:r>
                        <a:rPr lang="en-GB" sz="2000" b="1">
                          <a:solidFill>
                            <a:schemeClr val="bg1"/>
                          </a:solidFill>
                          <a:effectLst/>
                          <a:latin typeface="Calibri" panose="020F0502020204030204" pitchFamily="34" charset="0"/>
                          <a:ea typeface="Calibri" panose="020F0502020204030204" pitchFamily="34" charset="0"/>
                        </a:rPr>
                        <a:t>Item</a:t>
                      </a:r>
                      <a:endParaRPr lang="en-GB" sz="2000">
                        <a:solidFill>
                          <a:schemeClr val="bg1"/>
                        </a:solidFill>
                        <a:effectLst/>
                        <a:latin typeface="Calibri" panose="020F0502020204030204" pitchFamily="34" charset="0"/>
                        <a:ea typeface="Calibri" panose="020F0502020204030204" pitchFamily="34" charset="0"/>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solidFill>
                  </a:tcPr>
                </a:tc>
                <a:tc>
                  <a:txBody>
                    <a:bodyPr/>
                    <a:lstStyle/>
                    <a:p>
                      <a:r>
                        <a:rPr lang="en-GB" sz="2000" b="1">
                          <a:solidFill>
                            <a:schemeClr val="bg1"/>
                          </a:solidFill>
                          <a:effectLst/>
                          <a:latin typeface="Calibri" panose="020F0502020204030204" pitchFamily="34" charset="0"/>
                          <a:ea typeface="Calibri" panose="020F0502020204030204" pitchFamily="34" charset="0"/>
                        </a:rPr>
                        <a:t>Speaker</a:t>
                      </a:r>
                      <a:endParaRPr lang="en-GB" sz="2000">
                        <a:solidFill>
                          <a:schemeClr val="bg1"/>
                        </a:solidFill>
                        <a:effectLst/>
                        <a:latin typeface="Calibri" panose="020F0502020204030204" pitchFamily="34" charset="0"/>
                        <a:ea typeface="Calibri" panose="020F050202020403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solidFill>
                  </a:tcPr>
                </a:tc>
                <a:extLst>
                  <a:ext uri="{0D108BD9-81ED-4DB2-BD59-A6C34878D82A}">
                    <a16:rowId xmlns:a16="http://schemas.microsoft.com/office/drawing/2014/main" val="1502786260"/>
                  </a:ext>
                </a:extLst>
              </a:tr>
              <a:tr h="483105">
                <a:tc>
                  <a:txBody>
                    <a:bodyPr/>
                    <a:lstStyle/>
                    <a:p>
                      <a:r>
                        <a:rPr lang="en-GB" sz="2000">
                          <a:effectLst/>
                          <a:latin typeface="Calibri" panose="020F0502020204030204" pitchFamily="34" charset="0"/>
                          <a:ea typeface="Calibri" panose="020F0502020204030204" pitchFamily="34" charset="0"/>
                        </a:rPr>
                        <a:t>13:30</a:t>
                      </a: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Introduction and Background</a:t>
                      </a: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DfT</a:t>
                      </a:r>
                    </a:p>
                  </a:txBody>
                  <a:tcPr marL="0" marR="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extLst>
                  <a:ext uri="{0D108BD9-81ED-4DB2-BD59-A6C34878D82A}">
                    <a16:rowId xmlns:a16="http://schemas.microsoft.com/office/drawing/2014/main" val="2757823117"/>
                  </a:ext>
                </a:extLst>
              </a:tr>
              <a:tr h="483105">
                <a:tc>
                  <a:txBody>
                    <a:bodyPr/>
                    <a:lstStyle/>
                    <a:p>
                      <a:r>
                        <a:rPr lang="en-GB" sz="2000">
                          <a:effectLst/>
                          <a:latin typeface="Calibri" panose="020F0502020204030204" pitchFamily="34" charset="0"/>
                          <a:ea typeface="Calibri" panose="020F0502020204030204" pitchFamily="34" charset="0"/>
                        </a:rPr>
                        <a:t>13:45</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Submitting your data return</a:t>
                      </a: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VCA</a:t>
                      </a: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extLst>
                  <a:ext uri="{0D108BD9-81ED-4DB2-BD59-A6C34878D82A}">
                    <a16:rowId xmlns:a16="http://schemas.microsoft.com/office/drawing/2014/main" val="3571703603"/>
                  </a:ext>
                </a:extLst>
              </a:tr>
              <a:tr h="483105">
                <a:tc>
                  <a:txBody>
                    <a:bodyPr/>
                    <a:lstStyle/>
                    <a:p>
                      <a:r>
                        <a:rPr lang="en-GB" sz="2000">
                          <a:effectLst/>
                          <a:latin typeface="Calibri" panose="020F0502020204030204" pitchFamily="34" charset="0"/>
                          <a:ea typeface="Calibri" panose="020F0502020204030204" pitchFamily="34" charset="0"/>
                        </a:rPr>
                        <a:t>14:15</a:t>
                      </a: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Questions for VCA</a:t>
                      </a: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All</a:t>
                      </a:r>
                    </a:p>
                  </a:txBody>
                  <a:tcPr marL="0" marR="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extLst>
                  <a:ext uri="{0D108BD9-81ED-4DB2-BD59-A6C34878D82A}">
                    <a16:rowId xmlns:a16="http://schemas.microsoft.com/office/drawing/2014/main" val="1193418933"/>
                  </a:ext>
                </a:extLst>
              </a:tr>
              <a:tr h="483105">
                <a:tc>
                  <a:txBody>
                    <a:bodyPr/>
                    <a:lstStyle/>
                    <a:p>
                      <a:r>
                        <a:rPr lang="en-GB" sz="2000">
                          <a:effectLst/>
                          <a:latin typeface="Calibri" panose="020F0502020204030204" pitchFamily="34" charset="0"/>
                          <a:ea typeface="Calibri" panose="020F0502020204030204" pitchFamily="34" charset="0"/>
                        </a:rPr>
                        <a:t>14:45</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Comfort break if needed</a:t>
                      </a: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 </a:t>
                      </a: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extLst>
                  <a:ext uri="{0D108BD9-81ED-4DB2-BD59-A6C34878D82A}">
                    <a16:rowId xmlns:a16="http://schemas.microsoft.com/office/drawing/2014/main" val="3885074241"/>
                  </a:ext>
                </a:extLst>
              </a:tr>
              <a:tr h="483105">
                <a:tc>
                  <a:txBody>
                    <a:bodyPr/>
                    <a:lstStyle/>
                    <a:p>
                      <a:r>
                        <a:rPr lang="en-GB" sz="2000">
                          <a:effectLst/>
                          <a:latin typeface="Calibri" panose="020F0502020204030204" pitchFamily="34" charset="0"/>
                          <a:ea typeface="Calibri" panose="020F0502020204030204" pitchFamily="34" charset="0"/>
                        </a:rPr>
                        <a:t>15:00</a:t>
                      </a:r>
                    </a:p>
                  </a:txBody>
                  <a:tcPr marL="68580" marR="68580" marT="0" marB="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Summary of the draft guidance and addressing key concerns</a:t>
                      </a: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DfT</a:t>
                      </a:r>
                    </a:p>
                  </a:txBody>
                  <a:tcPr marL="0" marR="0" marT="0" marB="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extLst>
                  <a:ext uri="{0D108BD9-81ED-4DB2-BD59-A6C34878D82A}">
                    <a16:rowId xmlns:a16="http://schemas.microsoft.com/office/drawing/2014/main" val="2995665663"/>
                  </a:ext>
                </a:extLst>
              </a:tr>
              <a:tr h="483105">
                <a:tc>
                  <a:txBody>
                    <a:bodyPr/>
                    <a:lstStyle/>
                    <a:p>
                      <a:r>
                        <a:rPr lang="en-GB" sz="2000">
                          <a:effectLst/>
                          <a:latin typeface="Calibri" panose="020F0502020204030204" pitchFamily="34" charset="0"/>
                          <a:ea typeface="Calibri" panose="020F0502020204030204" pitchFamily="34" charset="0"/>
                        </a:rPr>
                        <a:t>15:20</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Future and prospective amendments</a:t>
                      </a: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DfT</a:t>
                      </a: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extLst>
                  <a:ext uri="{0D108BD9-81ED-4DB2-BD59-A6C34878D82A}">
                    <a16:rowId xmlns:a16="http://schemas.microsoft.com/office/drawing/2014/main" val="1262034033"/>
                  </a:ext>
                </a:extLst>
              </a:tr>
              <a:tr h="483105">
                <a:tc>
                  <a:txBody>
                    <a:bodyPr/>
                    <a:lstStyle/>
                    <a:p>
                      <a:r>
                        <a:rPr lang="en-GB" sz="2000">
                          <a:effectLst/>
                          <a:latin typeface="Calibri" panose="020F0502020204030204" pitchFamily="34" charset="0"/>
                          <a:ea typeface="Calibri" panose="020F0502020204030204" pitchFamily="34" charset="0"/>
                        </a:rPr>
                        <a:t>15:30</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Questions and discussion</a:t>
                      </a: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3">
                        <a:tint val="20000"/>
                      </a:srgbClr>
                    </a:solidFill>
                  </a:tcPr>
                </a:tc>
                <a:tc>
                  <a:txBody>
                    <a:bodyPr/>
                    <a:lstStyle/>
                    <a:p>
                      <a:r>
                        <a:rPr lang="en-GB" sz="2000">
                          <a:effectLst/>
                          <a:latin typeface="Calibri" panose="020F0502020204030204" pitchFamily="34" charset="0"/>
                          <a:ea typeface="Calibri" panose="020F0502020204030204" pitchFamily="34" charset="0"/>
                        </a:rPr>
                        <a:t>All</a:t>
                      </a: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20000"/>
                      </a:srgbClr>
                    </a:solidFill>
                  </a:tcPr>
                </a:tc>
                <a:extLst>
                  <a:ext uri="{0D108BD9-81ED-4DB2-BD59-A6C34878D82A}">
                    <a16:rowId xmlns:a16="http://schemas.microsoft.com/office/drawing/2014/main" val="3078961618"/>
                  </a:ext>
                </a:extLst>
              </a:tr>
              <a:tr h="483105">
                <a:tc>
                  <a:txBody>
                    <a:bodyPr/>
                    <a:lstStyle/>
                    <a:p>
                      <a:r>
                        <a:rPr lang="en-GB" sz="2000">
                          <a:effectLst/>
                          <a:latin typeface="Calibri" panose="020F0502020204030204" pitchFamily="34" charset="0"/>
                          <a:ea typeface="Calibri" panose="020F0502020204030204" pitchFamily="34" charset="0"/>
                        </a:rPr>
                        <a:t>16:00</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End of workshop</a:t>
                      </a: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tc>
                  <a:txBody>
                    <a:bodyPr/>
                    <a:lstStyle/>
                    <a:p>
                      <a:r>
                        <a:rPr lang="en-GB" sz="2000">
                          <a:effectLst/>
                          <a:latin typeface="Calibri" panose="020F0502020204030204" pitchFamily="34" charset="0"/>
                          <a:ea typeface="Calibri" panose="020F0502020204030204" pitchFamily="34" charset="0"/>
                        </a:rPr>
                        <a:t> </a:t>
                      </a: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3">
                        <a:tint val="40000"/>
                      </a:srgbClr>
                    </a:solidFill>
                  </a:tcPr>
                </a:tc>
                <a:extLst>
                  <a:ext uri="{0D108BD9-81ED-4DB2-BD59-A6C34878D82A}">
                    <a16:rowId xmlns:a16="http://schemas.microsoft.com/office/drawing/2014/main" val="24618323"/>
                  </a:ext>
                </a:extLst>
              </a:tr>
            </a:tbl>
          </a:graphicData>
        </a:graphic>
      </p:graphicFrame>
      <p:sp>
        <p:nvSpPr>
          <p:cNvPr id="6" name="Title 1">
            <a:extLst>
              <a:ext uri="{FF2B5EF4-FFF2-40B4-BE49-F238E27FC236}">
                <a16:creationId xmlns:a16="http://schemas.microsoft.com/office/drawing/2014/main" id="{72C984F2-0DA8-4612-8CA6-9FBCCB521AF6}"/>
              </a:ext>
            </a:extLst>
          </p:cNvPr>
          <p:cNvSpPr>
            <a:spLocks noGrp="1"/>
          </p:cNvSpPr>
          <p:nvPr>
            <p:ph type="title"/>
          </p:nvPr>
        </p:nvSpPr>
        <p:spPr>
          <a:xfrm>
            <a:off x="2164360" y="385894"/>
            <a:ext cx="2466363" cy="822121"/>
          </a:xfrm>
        </p:spPr>
        <p:txBody>
          <a:bodyPr/>
          <a:lstStyle/>
          <a:p>
            <a:r>
              <a:rPr lang="en-GB">
                <a:solidFill>
                  <a:schemeClr val="bg1"/>
                </a:solidFill>
              </a:rPr>
              <a:t>Agenda</a:t>
            </a:r>
          </a:p>
        </p:txBody>
      </p:sp>
    </p:spTree>
    <p:extLst>
      <p:ext uri="{BB962C8B-B14F-4D97-AF65-F5344CB8AC3E}">
        <p14:creationId xmlns:p14="http://schemas.microsoft.com/office/powerpoint/2010/main" val="3871213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44C8FC7-A0D3-4DD2-BB90-28D38C1D7473}"/>
              </a:ext>
            </a:extLst>
          </p:cNvPr>
          <p:cNvSpPr>
            <a:spLocks noGrp="1"/>
          </p:cNvSpPr>
          <p:nvPr>
            <p:ph type="title"/>
          </p:nvPr>
        </p:nvSpPr>
        <p:spPr>
          <a:xfrm>
            <a:off x="4717707" y="2132856"/>
            <a:ext cx="6336704" cy="1872208"/>
          </a:xfrm>
        </p:spPr>
        <p:txBody>
          <a:bodyPr>
            <a:noAutofit/>
          </a:bodyPr>
          <a:lstStyle/>
          <a:p>
            <a:r>
              <a:rPr lang="en-GB" sz="6000">
                <a:latin typeface="Arial" panose="020B0604020202020204" pitchFamily="34" charset="0"/>
                <a:cs typeface="Arial" panose="020B0604020202020204" pitchFamily="34" charset="0"/>
              </a:rPr>
              <a:t>Thank you for attending</a:t>
            </a:r>
          </a:p>
        </p:txBody>
      </p:sp>
    </p:spTree>
    <p:extLst>
      <p:ext uri="{BB962C8B-B14F-4D97-AF65-F5344CB8AC3E}">
        <p14:creationId xmlns:p14="http://schemas.microsoft.com/office/powerpoint/2010/main" val="281340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44C8FC7-A0D3-4DD2-BB90-28D38C1D7473}"/>
              </a:ext>
            </a:extLst>
          </p:cNvPr>
          <p:cNvSpPr>
            <a:spLocks noGrp="1"/>
          </p:cNvSpPr>
          <p:nvPr>
            <p:ph type="title"/>
          </p:nvPr>
        </p:nvSpPr>
        <p:spPr>
          <a:xfrm>
            <a:off x="4717707" y="2132856"/>
            <a:ext cx="6336704" cy="1872208"/>
          </a:xfrm>
        </p:spPr>
        <p:txBody>
          <a:bodyPr>
            <a:noAutofit/>
          </a:bodyPr>
          <a:lstStyle/>
          <a:p>
            <a:r>
              <a:rPr lang="en-GB" sz="6000">
                <a:latin typeface="Arial" panose="020B0604020202020204" pitchFamily="34" charset="0"/>
                <a:cs typeface="Arial" panose="020B0604020202020204" pitchFamily="34" charset="0"/>
              </a:rPr>
              <a:t>Present situation</a:t>
            </a:r>
          </a:p>
        </p:txBody>
      </p:sp>
    </p:spTree>
    <p:extLst>
      <p:ext uri="{BB962C8B-B14F-4D97-AF65-F5344CB8AC3E}">
        <p14:creationId xmlns:p14="http://schemas.microsoft.com/office/powerpoint/2010/main" val="2409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7C6B-5E78-4169-BAE3-392ACBB157D5}"/>
              </a:ext>
            </a:extLst>
          </p:cNvPr>
          <p:cNvSpPr>
            <a:spLocks noGrp="1"/>
          </p:cNvSpPr>
          <p:nvPr>
            <p:ph type="title"/>
          </p:nvPr>
        </p:nvSpPr>
        <p:spPr>
          <a:xfrm>
            <a:off x="1981200" y="478172"/>
            <a:ext cx="5753450" cy="813733"/>
          </a:xfrm>
        </p:spPr>
        <p:txBody>
          <a:bodyPr/>
          <a:lstStyle/>
          <a:p>
            <a:r>
              <a:rPr lang="en-GB">
                <a:solidFill>
                  <a:schemeClr val="bg1"/>
                </a:solidFill>
                <a:cs typeface="Arial"/>
              </a:rPr>
              <a:t>Present situation</a:t>
            </a:r>
          </a:p>
        </p:txBody>
      </p:sp>
      <p:sp>
        <p:nvSpPr>
          <p:cNvPr id="3" name="Content Placeholder 2">
            <a:extLst>
              <a:ext uri="{FF2B5EF4-FFF2-40B4-BE49-F238E27FC236}">
                <a16:creationId xmlns:a16="http://schemas.microsoft.com/office/drawing/2014/main" id="{EA26473C-5772-426B-8EAA-CBD4EB497A15}"/>
              </a:ext>
            </a:extLst>
          </p:cNvPr>
          <p:cNvSpPr>
            <a:spLocks noGrp="1"/>
          </p:cNvSpPr>
          <p:nvPr>
            <p:ph idx="1"/>
          </p:nvPr>
        </p:nvSpPr>
        <p:spPr>
          <a:xfrm>
            <a:off x="511727" y="2365695"/>
            <a:ext cx="10452683" cy="3716324"/>
          </a:xfrm>
        </p:spPr>
        <p:txBody>
          <a:bodyPr>
            <a:normAutofit fontScale="92500" lnSpcReduction="20000"/>
          </a:bodyPr>
          <a:lstStyle/>
          <a:p>
            <a:r>
              <a:rPr lang="en-GB" sz="2600">
                <a:cs typeface="Arial"/>
              </a:rPr>
              <a:t>The new UK heavy duty vehicle CO</a:t>
            </a:r>
            <a:r>
              <a:rPr lang="en-GB" sz="2600" baseline="-25000">
                <a:cs typeface="Arial"/>
              </a:rPr>
              <a:t>2</a:t>
            </a:r>
            <a:r>
              <a:rPr lang="en-GB" sz="2600">
                <a:cs typeface="Arial"/>
              </a:rPr>
              <a:t> emissions regulations are in force as of 1 January 2021. </a:t>
            </a:r>
          </a:p>
          <a:p>
            <a:endParaRPr lang="en-GB" sz="1400">
              <a:cs typeface="Arial"/>
            </a:endParaRPr>
          </a:p>
          <a:p>
            <a:r>
              <a:rPr lang="en-GB" sz="2600">
                <a:cs typeface="Arial"/>
              </a:rPr>
              <a:t>Two Statutory Instruments (SIs) are currently in force alongside the retained EU Regulations – SI 2019/846 &amp; SI 2020/1402.</a:t>
            </a:r>
          </a:p>
          <a:p>
            <a:endParaRPr lang="en-GB" sz="1400">
              <a:cs typeface="Arial"/>
            </a:endParaRPr>
          </a:p>
          <a:p>
            <a:r>
              <a:rPr lang="en-GB" sz="2600">
                <a:ea typeface="+mn-lt"/>
                <a:cs typeface="+mn-lt"/>
              </a:rPr>
              <a:t>The VCA is the nominated enforcement body for the regulations.</a:t>
            </a:r>
            <a:endParaRPr lang="en-GB" sz="2600">
              <a:cs typeface="Arial"/>
            </a:endParaRPr>
          </a:p>
          <a:p>
            <a:pPr marL="0" indent="0">
              <a:buNone/>
            </a:pPr>
            <a:endParaRPr lang="en-GB" sz="1400">
              <a:cs typeface="Arial"/>
            </a:endParaRPr>
          </a:p>
          <a:p>
            <a:r>
              <a:rPr lang="en-GB" sz="2600">
                <a:cs typeface="Arial"/>
              </a:rPr>
              <a:t>The regulatory regime will require amendments from time to time to ensure they continue to function, and to legislate where gaps appear. We plan to make additional amendments on the regulations, and any such amendments will be trialled in this Technical Working Group first.</a:t>
            </a:r>
          </a:p>
          <a:p>
            <a:endParaRPr lang="en-GB" sz="1400">
              <a:ea typeface="+mn-lt"/>
              <a:cs typeface="+mn-lt"/>
            </a:endParaRPr>
          </a:p>
          <a:p>
            <a:pPr marL="0" indent="0">
              <a:buNone/>
            </a:pPr>
            <a:endParaRPr lang="en-GB">
              <a:cs typeface="Arial"/>
            </a:endParaRPr>
          </a:p>
        </p:txBody>
      </p:sp>
    </p:spTree>
    <p:extLst>
      <p:ext uri="{BB962C8B-B14F-4D97-AF65-F5344CB8AC3E}">
        <p14:creationId xmlns:p14="http://schemas.microsoft.com/office/powerpoint/2010/main" val="149784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44C8FC7-A0D3-4DD2-BB90-28D38C1D7473}"/>
              </a:ext>
            </a:extLst>
          </p:cNvPr>
          <p:cNvSpPr>
            <a:spLocks noGrp="1"/>
          </p:cNvSpPr>
          <p:nvPr>
            <p:ph type="title"/>
          </p:nvPr>
        </p:nvSpPr>
        <p:spPr>
          <a:xfrm>
            <a:off x="4717707" y="2132856"/>
            <a:ext cx="6336704" cy="1872208"/>
          </a:xfrm>
        </p:spPr>
        <p:txBody>
          <a:bodyPr>
            <a:noAutofit/>
          </a:bodyPr>
          <a:lstStyle/>
          <a:p>
            <a:r>
              <a:rPr lang="en-GB" sz="6000">
                <a:latin typeface="Arial" panose="020B0604020202020204" pitchFamily="34" charset="0"/>
                <a:cs typeface="Arial" panose="020B0604020202020204" pitchFamily="34" charset="0"/>
              </a:rPr>
              <a:t>Data collection</a:t>
            </a:r>
          </a:p>
        </p:txBody>
      </p:sp>
    </p:spTree>
    <p:extLst>
      <p:ext uri="{BB962C8B-B14F-4D97-AF65-F5344CB8AC3E}">
        <p14:creationId xmlns:p14="http://schemas.microsoft.com/office/powerpoint/2010/main" val="2990608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a:xfrm>
            <a:off x="1802167" y="637688"/>
            <a:ext cx="9990427" cy="687368"/>
          </a:xfrm>
        </p:spPr>
        <p:txBody>
          <a:bodyPr>
            <a:noAutofit/>
          </a:bodyPr>
          <a:lstStyle/>
          <a:p>
            <a:r>
              <a:rPr lang="en-GB" sz="3200"/>
              <a:t>Information to be provided to the VCA by manufacturers:</a:t>
            </a:r>
            <a:br>
              <a:rPr lang="en-GB" sz="3200"/>
            </a:br>
            <a:endParaRPr lang="en-GB" sz="3200"/>
          </a:p>
        </p:txBody>
      </p:sp>
      <p:sp>
        <p:nvSpPr>
          <p:cNvPr id="3" name="Slide Number Placeholder 2"/>
          <p:cNvSpPr>
            <a:spLocks noGrp="1"/>
          </p:cNvSpPr>
          <p:nvPr>
            <p:ph type="sldNum" sz="quarter" idx="12"/>
          </p:nvPr>
        </p:nvSpPr>
        <p:spPr/>
        <p:txBody>
          <a:bodyPr/>
          <a:lstStyle/>
          <a:p>
            <a:fld id="{1F530423-F2DA-4A11-9E75-1EB6423D69A6}" type="slidenum">
              <a:rPr lang="en-GB" smtClean="0">
                <a:solidFill>
                  <a:prstClr val="white"/>
                </a:solidFill>
              </a:rPr>
              <a:pPr/>
              <a:t>6</a:t>
            </a:fld>
            <a:endParaRPr lang="en-GB">
              <a:solidFill>
                <a:prstClr val="white"/>
              </a:solidFill>
            </a:endParaRPr>
          </a:p>
        </p:txBody>
      </p:sp>
      <p:sp>
        <p:nvSpPr>
          <p:cNvPr id="4" name="Content Placeholder 3"/>
          <p:cNvSpPr>
            <a:spLocks noGrp="1"/>
          </p:cNvSpPr>
          <p:nvPr>
            <p:ph idx="1"/>
          </p:nvPr>
        </p:nvSpPr>
        <p:spPr/>
        <p:txBody>
          <a:bodyPr>
            <a:normAutofit/>
          </a:bodyPr>
          <a:lstStyle/>
          <a:p>
            <a:pPr marL="457200" lvl="1" indent="0">
              <a:buNone/>
            </a:pPr>
            <a:endParaRPr lang="en-GB"/>
          </a:p>
          <a:p>
            <a:endParaRPr lang="en-GB"/>
          </a:p>
        </p:txBody>
      </p:sp>
      <p:sp>
        <p:nvSpPr>
          <p:cNvPr id="19" name="Content Placeholder 18"/>
          <p:cNvSpPr>
            <a:spLocks noGrp="1"/>
          </p:cNvSpPr>
          <p:nvPr>
            <p:ph idx="13"/>
          </p:nvPr>
        </p:nvSpPr>
        <p:spPr>
          <a:xfrm>
            <a:off x="701335" y="2128834"/>
            <a:ext cx="11091259" cy="3668284"/>
          </a:xfrm>
        </p:spPr>
        <p:txBody>
          <a:bodyPr>
            <a:normAutofit/>
          </a:bodyPr>
          <a:lstStyle/>
          <a:p>
            <a:pPr marL="342900" indent="-342900" algn="just">
              <a:spcAft>
                <a:spcPts val="600"/>
              </a:spcAft>
              <a:buFont typeface="+mj-lt"/>
              <a:buAutoNum type="alphaLcParenR"/>
            </a:pPr>
            <a:r>
              <a:rPr lang="en-GB" sz="1800">
                <a:ea typeface="Times New Roman" panose="02020603050405020304" pitchFamily="18" charset="0"/>
              </a:rPr>
              <a:t>the manufacturer name indicated in the certificate of conformity or individual approval certificate;</a:t>
            </a:r>
          </a:p>
          <a:p>
            <a:pPr marL="342900" indent="-342900" algn="just">
              <a:spcAft>
                <a:spcPts val="600"/>
              </a:spcAft>
              <a:buFont typeface="+mj-lt"/>
              <a:buAutoNum type="alphaLcParenR"/>
            </a:pPr>
            <a:r>
              <a:rPr lang="en-GB" sz="1800">
                <a:ea typeface="Times New Roman" panose="02020603050405020304" pitchFamily="18" charset="0"/>
              </a:rPr>
              <a:t>the World Manufacturer Identifier code(s) (WMI code) as defined in Commission Regulation (EU) No 19/2011 to be used in the vehicle identification numbers of new heavy-duty vehicles to be placed on the market;</a:t>
            </a:r>
          </a:p>
          <a:p>
            <a:pPr marL="342900" indent="-342900" algn="just">
              <a:spcAft>
                <a:spcPts val="600"/>
              </a:spcAft>
              <a:buFont typeface="+mj-lt"/>
              <a:buAutoNum type="alphaLcParenR"/>
            </a:pPr>
            <a:r>
              <a:rPr lang="en-GB" sz="1800">
                <a:ea typeface="Times New Roman" panose="02020603050405020304" pitchFamily="18" charset="0"/>
              </a:rPr>
              <a:t>the name and email address of the contact person responsible for uploading the data to the VCA database</a:t>
            </a:r>
          </a:p>
          <a:p>
            <a:pPr marL="0" indent="0">
              <a:buNone/>
            </a:pPr>
            <a:endParaRPr lang="en-GB" sz="1800"/>
          </a:p>
          <a:p>
            <a:pPr marL="0" indent="0">
              <a:buNone/>
            </a:pPr>
            <a:r>
              <a:rPr lang="en-GB" sz="1800" b="1"/>
              <a:t>We request that this information is sent  as soon as possible via email to the VCA at:</a:t>
            </a:r>
          </a:p>
          <a:p>
            <a:pPr marL="0" indent="0">
              <a:buNone/>
            </a:pPr>
            <a:r>
              <a:rPr lang="en-GB" sz="1800" b="1"/>
              <a:t>			fleetaverage@vca.gov.uk</a:t>
            </a:r>
          </a:p>
        </p:txBody>
      </p:sp>
    </p:spTree>
    <p:extLst>
      <p:ext uri="{BB962C8B-B14F-4D97-AF65-F5344CB8AC3E}">
        <p14:creationId xmlns:p14="http://schemas.microsoft.com/office/powerpoint/2010/main" val="95400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DB07D-DE7E-43DF-9D15-95FF44BFAFE0}"/>
              </a:ext>
            </a:extLst>
          </p:cNvPr>
          <p:cNvSpPr>
            <a:spLocks noGrp="1"/>
          </p:cNvSpPr>
          <p:nvPr>
            <p:ph type="title"/>
          </p:nvPr>
        </p:nvSpPr>
        <p:spPr>
          <a:xfrm>
            <a:off x="1823532" y="461639"/>
            <a:ext cx="9877237" cy="775976"/>
          </a:xfrm>
          <a:prstGeom prst="rect">
            <a:avLst/>
          </a:prstGeom>
        </p:spPr>
        <p:txBody>
          <a:bodyPr/>
          <a:lstStyle/>
          <a:p>
            <a:r>
              <a:rPr lang="en-GB"/>
              <a:t>Data to be provided to the VCA from manufacturers</a:t>
            </a:r>
          </a:p>
        </p:txBody>
      </p:sp>
      <p:sp>
        <p:nvSpPr>
          <p:cNvPr id="3" name="Slide Number Placeholder 2">
            <a:extLst>
              <a:ext uri="{FF2B5EF4-FFF2-40B4-BE49-F238E27FC236}">
                <a16:creationId xmlns:a16="http://schemas.microsoft.com/office/drawing/2014/main" id="{18E6F626-7A30-4EB5-A03F-0443372F6178}"/>
              </a:ext>
            </a:extLst>
          </p:cNvPr>
          <p:cNvSpPr>
            <a:spLocks noGrp="1"/>
          </p:cNvSpPr>
          <p:nvPr>
            <p:ph type="sldNum" sz="quarter" idx="12"/>
          </p:nvPr>
        </p:nvSpPr>
        <p:spPr/>
        <p:txBody>
          <a:bodyPr/>
          <a:lstStyle/>
          <a:p>
            <a:fld id="{1F530423-F2DA-4A11-9E75-1EB6423D69A6}" type="slidenum">
              <a:rPr lang="en-GB" smtClean="0">
                <a:solidFill>
                  <a:prstClr val="white"/>
                </a:solidFill>
              </a:rPr>
              <a:pPr/>
              <a:t>7</a:t>
            </a:fld>
            <a:endParaRPr lang="en-GB">
              <a:solidFill>
                <a:prstClr val="white"/>
              </a:solidFill>
            </a:endParaRPr>
          </a:p>
        </p:txBody>
      </p:sp>
      <p:sp>
        <p:nvSpPr>
          <p:cNvPr id="4" name="TextBox 3">
            <a:extLst>
              <a:ext uri="{FF2B5EF4-FFF2-40B4-BE49-F238E27FC236}">
                <a16:creationId xmlns:a16="http://schemas.microsoft.com/office/drawing/2014/main" id="{036BC9C1-6E1B-4447-91F5-8AEDD15598C2}"/>
              </a:ext>
            </a:extLst>
          </p:cNvPr>
          <p:cNvSpPr txBox="1"/>
          <p:nvPr/>
        </p:nvSpPr>
        <p:spPr>
          <a:xfrm>
            <a:off x="905521" y="1686757"/>
            <a:ext cx="10306975" cy="2554545"/>
          </a:xfrm>
          <a:prstGeom prst="rect">
            <a:avLst/>
          </a:prstGeom>
          <a:noFill/>
        </p:spPr>
        <p:txBody>
          <a:bodyPr wrap="square" rtlCol="0">
            <a:spAutoFit/>
          </a:bodyPr>
          <a:lstStyle/>
          <a:p>
            <a:pPr marL="342900" indent="-342900">
              <a:buFont typeface="Arial" panose="020B0604020202020204" pitchFamily="34" charset="0"/>
              <a:buChar char="•"/>
            </a:pPr>
            <a:r>
              <a:rPr lang="en-GB" sz="2000"/>
              <a:t>The data </a:t>
            </a:r>
            <a:r>
              <a:rPr lang="en-GB" sz="2000">
                <a:ea typeface="Calibri" panose="020F0502020204030204" pitchFamily="34" charset="0"/>
                <a:cs typeface="Times New Roman" panose="02020603050405020304" pitchFamily="18" charset="0"/>
              </a:rPr>
              <a:t>specified in point 2 of Part B of Annex I</a:t>
            </a:r>
            <a:r>
              <a:rPr lang="en-GB" sz="2000"/>
              <a:t> for each new heavy-duty vehicle certified in the UK* between 1 July and 30</a:t>
            </a:r>
            <a:r>
              <a:rPr lang="en-GB" sz="2000" baseline="30000"/>
              <a:t>th</a:t>
            </a:r>
            <a:r>
              <a:rPr lang="en-GB" sz="2000"/>
              <a:t> June of the reporting period. </a:t>
            </a:r>
          </a:p>
          <a:p>
            <a:pPr marL="342900" indent="-342900">
              <a:buFont typeface="Arial" panose="020B0604020202020204" pitchFamily="34" charset="0"/>
              <a:buChar char="•"/>
            </a:pPr>
            <a:endParaRPr lang="en-GB" sz="2000"/>
          </a:p>
          <a:p>
            <a:pPr marL="342900" indent="-342900">
              <a:buFont typeface="Arial" panose="020B0604020202020204" pitchFamily="34" charset="0"/>
              <a:buChar char="•"/>
            </a:pPr>
            <a:r>
              <a:rPr lang="en-GB" sz="2000">
                <a:ea typeface="Calibri" panose="020F0502020204030204" pitchFamily="34" charset="0"/>
                <a:cs typeface="Times New Roman" panose="02020603050405020304" pitchFamily="18" charset="0"/>
              </a:rPr>
              <a:t>For vehicles registered until 30 June 2021 where available and for vehicles registered from 1 July 2021 in all cases, </a:t>
            </a:r>
            <a:r>
              <a:rPr lang="en-GB" sz="2000" b="1">
                <a:ea typeface="Calibri" panose="020F0502020204030204" pitchFamily="34" charset="0"/>
                <a:cs typeface="Times New Roman" panose="02020603050405020304" pitchFamily="18" charset="0"/>
              </a:rPr>
              <a:t>the specific </a:t>
            </a:r>
            <a:r>
              <a:rPr lang="en-GB" sz="2000">
                <a:ea typeface="Calibri" panose="020F0502020204030204" pitchFamily="34" charset="0"/>
                <a:cs typeface="Times New Roman" panose="02020603050405020304" pitchFamily="18" charset="0"/>
              </a:rPr>
              <a:t>CO</a:t>
            </a:r>
            <a:r>
              <a:rPr lang="en-GB" sz="2000">
                <a:ea typeface="Calibri" panose="020F0502020204030204" pitchFamily="34" charset="0"/>
                <a:cs typeface="Cambria Math" panose="02040503050406030204" pitchFamily="18" charset="0"/>
              </a:rPr>
              <a:t>₂</a:t>
            </a:r>
            <a:r>
              <a:rPr lang="en-GB" sz="2000" b="1">
                <a:ea typeface="Calibri" panose="020F0502020204030204" pitchFamily="34" charset="0"/>
                <a:cs typeface="Times New Roman" panose="02020603050405020304" pitchFamily="18" charset="0"/>
              </a:rPr>
              <a:t> emissions</a:t>
            </a:r>
            <a:r>
              <a:rPr lang="en-GB" sz="2000">
                <a:ea typeface="Calibri" panose="020F0502020204030204" pitchFamily="34" charset="0"/>
                <a:cs typeface="Times New Roman" panose="02020603050405020304" pitchFamily="18" charset="0"/>
              </a:rPr>
              <a:t> as specified in entry 49.5 of the Certificate of Conformity</a:t>
            </a:r>
            <a:endParaRPr lang="en-GB" sz="2000"/>
          </a:p>
          <a:p>
            <a:pPr marL="342900" indent="-342900">
              <a:buFont typeface="Arial" panose="020B0604020202020204" pitchFamily="34" charset="0"/>
              <a:buChar char="•"/>
            </a:pPr>
            <a:endParaRPr lang="en-GB" sz="2000"/>
          </a:p>
          <a:p>
            <a:pPr marL="342900" indent="-342900">
              <a:buFont typeface="Arial" panose="020B0604020202020204" pitchFamily="34" charset="0"/>
              <a:buChar char="•"/>
            </a:pPr>
            <a:endParaRPr lang="en-GB" sz="2000"/>
          </a:p>
        </p:txBody>
      </p:sp>
      <p:sp>
        <p:nvSpPr>
          <p:cNvPr id="5" name="TextBox 4">
            <a:extLst>
              <a:ext uri="{FF2B5EF4-FFF2-40B4-BE49-F238E27FC236}">
                <a16:creationId xmlns:a16="http://schemas.microsoft.com/office/drawing/2014/main" id="{B6B93C0C-4AC7-4ABB-88C2-B92995C446E3}"/>
              </a:ext>
            </a:extLst>
          </p:cNvPr>
          <p:cNvSpPr txBox="1"/>
          <p:nvPr/>
        </p:nvSpPr>
        <p:spPr>
          <a:xfrm>
            <a:off x="1979546" y="5312608"/>
            <a:ext cx="8208912" cy="307777"/>
          </a:xfrm>
          <a:prstGeom prst="rect">
            <a:avLst/>
          </a:prstGeom>
          <a:noFill/>
        </p:spPr>
        <p:txBody>
          <a:bodyPr wrap="square" rtlCol="0">
            <a:spAutoFit/>
          </a:bodyPr>
          <a:lstStyle/>
          <a:p>
            <a:r>
              <a:rPr lang="en-GB" sz="1400"/>
              <a:t>*Including Northern Ireland as HDVs are excluded from the Northern Ireland Protocol</a:t>
            </a:r>
          </a:p>
        </p:txBody>
      </p:sp>
    </p:spTree>
    <p:extLst>
      <p:ext uri="{BB962C8B-B14F-4D97-AF65-F5344CB8AC3E}">
        <p14:creationId xmlns:p14="http://schemas.microsoft.com/office/powerpoint/2010/main" val="404441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33B7B-79D0-407F-904F-D2B00AC45152}"/>
              </a:ext>
            </a:extLst>
          </p:cNvPr>
          <p:cNvSpPr>
            <a:spLocks noGrp="1"/>
          </p:cNvSpPr>
          <p:nvPr>
            <p:ph type="title"/>
          </p:nvPr>
        </p:nvSpPr>
        <p:spPr>
          <a:xfrm>
            <a:off x="1669002" y="426129"/>
            <a:ext cx="10256302" cy="1136342"/>
          </a:xfrm>
          <a:prstGeom prst="rect">
            <a:avLst/>
          </a:prstGeom>
        </p:spPr>
        <p:txBody>
          <a:bodyPr>
            <a:normAutofit/>
          </a:bodyPr>
          <a:lstStyle/>
          <a:p>
            <a:r>
              <a:rPr lang="en-GB"/>
              <a:t>Requirements for the uploading of HDV CO</a:t>
            </a:r>
            <a:r>
              <a:rPr lang="en-GB" baseline="-25000"/>
              <a:t>2</a:t>
            </a:r>
            <a:r>
              <a:rPr lang="en-GB"/>
              <a:t> data by manufacturers</a:t>
            </a:r>
          </a:p>
        </p:txBody>
      </p:sp>
      <p:sp>
        <p:nvSpPr>
          <p:cNvPr id="3" name="Slide Number Placeholder 2">
            <a:extLst>
              <a:ext uri="{FF2B5EF4-FFF2-40B4-BE49-F238E27FC236}">
                <a16:creationId xmlns:a16="http://schemas.microsoft.com/office/drawing/2014/main" id="{946758FB-E613-4D80-B883-23D9FE6539E2}"/>
              </a:ext>
            </a:extLst>
          </p:cNvPr>
          <p:cNvSpPr>
            <a:spLocks noGrp="1"/>
          </p:cNvSpPr>
          <p:nvPr>
            <p:ph type="sldNum" sz="quarter" idx="12"/>
          </p:nvPr>
        </p:nvSpPr>
        <p:spPr/>
        <p:txBody>
          <a:bodyPr/>
          <a:lstStyle/>
          <a:p>
            <a:fld id="{1F530423-F2DA-4A11-9E75-1EB6423D69A6}" type="slidenum">
              <a:rPr lang="en-GB" smtClean="0">
                <a:solidFill>
                  <a:prstClr val="white"/>
                </a:solidFill>
              </a:rPr>
              <a:pPr/>
              <a:t>8</a:t>
            </a:fld>
            <a:endParaRPr lang="en-GB">
              <a:solidFill>
                <a:prstClr val="white"/>
              </a:solidFill>
            </a:endParaRPr>
          </a:p>
        </p:txBody>
      </p:sp>
      <p:sp>
        <p:nvSpPr>
          <p:cNvPr id="4" name="TextBox 3">
            <a:extLst>
              <a:ext uri="{FF2B5EF4-FFF2-40B4-BE49-F238E27FC236}">
                <a16:creationId xmlns:a16="http://schemas.microsoft.com/office/drawing/2014/main" id="{BFB47866-77BD-4168-A3B5-0CF5F6BFF87F}"/>
              </a:ext>
            </a:extLst>
          </p:cNvPr>
          <p:cNvSpPr txBox="1"/>
          <p:nvPr/>
        </p:nvSpPr>
        <p:spPr>
          <a:xfrm>
            <a:off x="665825" y="1953087"/>
            <a:ext cx="11034943" cy="2862322"/>
          </a:xfrm>
          <a:prstGeom prst="rect">
            <a:avLst/>
          </a:prstGeom>
          <a:noFill/>
        </p:spPr>
        <p:txBody>
          <a:bodyPr wrap="square" rtlCol="0">
            <a:spAutoFit/>
          </a:bodyPr>
          <a:lstStyle/>
          <a:p>
            <a:pPr marL="285750" indent="-285750">
              <a:buFont typeface="Arial" panose="020B0604020202020204" pitchFamily="34" charset="0"/>
              <a:buChar char="•"/>
            </a:pPr>
            <a:r>
              <a:rPr lang="en-GB" sz="2000"/>
              <a:t>The named contact person for each manufacturer will be provided with a user name and password which will allow them access to the VCA’s HDV CO</a:t>
            </a:r>
            <a:r>
              <a:rPr lang="en-GB" sz="2000" baseline="-25000"/>
              <a:t>2</a:t>
            </a:r>
            <a:r>
              <a:rPr lang="en-GB" sz="2000"/>
              <a:t> database, and detailed instructions of how to upload their data via the portal.</a:t>
            </a:r>
          </a:p>
          <a:p>
            <a:endParaRPr lang="en-GB" sz="2000"/>
          </a:p>
          <a:p>
            <a:pPr marL="285750" indent="-285750">
              <a:buFont typeface="Arial" panose="020B0604020202020204" pitchFamily="34" charset="0"/>
              <a:buChar char="•"/>
            </a:pPr>
            <a:r>
              <a:rPr lang="en-GB" sz="2000"/>
              <a:t>Each manufacturer is responsible for ensuring that any updates regarding named persons is reported to the VCA and that their user name and password are not shared with anyone else.</a:t>
            </a:r>
          </a:p>
          <a:p>
            <a:endParaRPr lang="en-GB" sz="2000"/>
          </a:p>
          <a:p>
            <a:pPr marL="285750" indent="-285750">
              <a:buFont typeface="Arial" panose="020B0604020202020204" pitchFamily="34" charset="0"/>
              <a:buChar char="•"/>
            </a:pPr>
            <a:r>
              <a:rPr lang="en-GB" sz="2000"/>
              <a:t>The VCA requires that the UK data uploaded via the portal is in the same XML format as used to report CO</a:t>
            </a:r>
            <a:r>
              <a:rPr lang="en-GB" sz="2000" baseline="-25000"/>
              <a:t>2</a:t>
            </a:r>
            <a:r>
              <a:rPr lang="en-GB" sz="2000"/>
              <a:t> emission data to the European Commission.</a:t>
            </a:r>
          </a:p>
        </p:txBody>
      </p:sp>
    </p:spTree>
    <p:extLst>
      <p:ext uri="{BB962C8B-B14F-4D97-AF65-F5344CB8AC3E}">
        <p14:creationId xmlns:p14="http://schemas.microsoft.com/office/powerpoint/2010/main" val="349775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247C0-D92D-4293-88F4-5F56A8020BAE}"/>
              </a:ext>
            </a:extLst>
          </p:cNvPr>
          <p:cNvSpPr>
            <a:spLocks noGrp="1"/>
          </p:cNvSpPr>
          <p:nvPr>
            <p:ph type="title"/>
          </p:nvPr>
        </p:nvSpPr>
        <p:spPr>
          <a:xfrm>
            <a:off x="1935331" y="523784"/>
            <a:ext cx="9507985" cy="727968"/>
          </a:xfrm>
          <a:prstGeom prst="rect">
            <a:avLst/>
          </a:prstGeom>
        </p:spPr>
        <p:txBody>
          <a:bodyPr>
            <a:normAutofit/>
          </a:bodyPr>
          <a:lstStyle/>
          <a:p>
            <a:r>
              <a:rPr lang="en-GB"/>
              <a:t>Process for uploading the CO</a:t>
            </a:r>
            <a:r>
              <a:rPr lang="en-GB" baseline="-25000"/>
              <a:t>2</a:t>
            </a:r>
            <a:r>
              <a:rPr lang="en-GB"/>
              <a:t> datafile to the VCA</a:t>
            </a:r>
          </a:p>
        </p:txBody>
      </p:sp>
      <p:sp>
        <p:nvSpPr>
          <p:cNvPr id="3" name="Slide Number Placeholder 2">
            <a:extLst>
              <a:ext uri="{FF2B5EF4-FFF2-40B4-BE49-F238E27FC236}">
                <a16:creationId xmlns:a16="http://schemas.microsoft.com/office/drawing/2014/main" id="{14B1DAFD-93F7-4A33-8905-41B1217F54A9}"/>
              </a:ext>
            </a:extLst>
          </p:cNvPr>
          <p:cNvSpPr>
            <a:spLocks noGrp="1"/>
          </p:cNvSpPr>
          <p:nvPr>
            <p:ph type="sldNum" sz="quarter" idx="12"/>
          </p:nvPr>
        </p:nvSpPr>
        <p:spPr/>
        <p:txBody>
          <a:bodyPr/>
          <a:lstStyle/>
          <a:p>
            <a:fld id="{1F530423-F2DA-4A11-9E75-1EB6423D69A6}" type="slidenum">
              <a:rPr lang="en-GB" smtClean="0">
                <a:solidFill>
                  <a:prstClr val="white"/>
                </a:solidFill>
              </a:rPr>
              <a:pPr/>
              <a:t>9</a:t>
            </a:fld>
            <a:endParaRPr lang="en-GB">
              <a:solidFill>
                <a:prstClr val="white"/>
              </a:solidFill>
            </a:endParaRPr>
          </a:p>
        </p:txBody>
      </p:sp>
      <p:sp>
        <p:nvSpPr>
          <p:cNvPr id="4" name="TextBox 3">
            <a:extLst>
              <a:ext uri="{FF2B5EF4-FFF2-40B4-BE49-F238E27FC236}">
                <a16:creationId xmlns:a16="http://schemas.microsoft.com/office/drawing/2014/main" id="{1172B642-E871-41C3-8C6B-0AA9597DF8D8}"/>
              </a:ext>
            </a:extLst>
          </p:cNvPr>
          <p:cNvSpPr txBox="1"/>
          <p:nvPr/>
        </p:nvSpPr>
        <p:spPr>
          <a:xfrm>
            <a:off x="1084306" y="1757779"/>
            <a:ext cx="9333917" cy="4093428"/>
          </a:xfrm>
          <a:prstGeom prst="rect">
            <a:avLst/>
          </a:prstGeom>
          <a:noFill/>
        </p:spPr>
        <p:txBody>
          <a:bodyPr wrap="square" rtlCol="0">
            <a:spAutoFit/>
          </a:bodyPr>
          <a:lstStyle/>
          <a:p>
            <a:pPr marL="285750" indent="-285750">
              <a:buFont typeface="Arial" panose="020B0604020202020204" pitchFamily="34" charset="0"/>
              <a:buChar char="•"/>
            </a:pPr>
            <a:r>
              <a:rPr lang="en-GB" sz="2000"/>
              <a:t>Log in to the HDV section of the VCA database using the user name and password provided by the VCA.  </a:t>
            </a: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a:t>Click on the “Upload data” button to upload your UK data. The system will only accept submissions that are a single XML file. </a:t>
            </a:r>
          </a:p>
          <a:p>
            <a:pPr marL="285750" indent="-285750">
              <a:buFont typeface="Arial" panose="020B0604020202020204" pitchFamily="34" charset="0"/>
              <a:buChar char="•"/>
            </a:pPr>
            <a:r>
              <a:rPr lang="en-GB" sz="2000"/>
              <a:t> </a:t>
            </a:r>
          </a:p>
          <a:p>
            <a:pPr marL="285750" indent="-285750">
              <a:buFont typeface="Arial" panose="020B0604020202020204" pitchFamily="34" charset="0"/>
              <a:buChar char="•"/>
            </a:pPr>
            <a:r>
              <a:rPr lang="en-GB" sz="2000"/>
              <a:t>The system will run a basic check on the data and report on any errors it finds in the data. </a:t>
            </a: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a:t>The system will inform you if your data has been loaded successfully or if an error has occurred when loading the data. </a:t>
            </a: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a:t>Each manufacturer will be able to view their own data once successfully loaded.</a:t>
            </a:r>
          </a:p>
        </p:txBody>
      </p:sp>
    </p:spTree>
    <p:extLst>
      <p:ext uri="{BB962C8B-B14F-4D97-AF65-F5344CB8AC3E}">
        <p14:creationId xmlns:p14="http://schemas.microsoft.com/office/powerpoint/2010/main" val="19135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ONE_MU_TITLE 1" val="Top=273.7835|Left=98.14008|Width=832.6097|Height=69.38551"/>
</p:tagLst>
</file>

<file path=ppt/tags/tag2.xml><?xml version="1.0" encoding="utf-8"?>
<p:tagLst xmlns:a="http://schemas.openxmlformats.org/drawingml/2006/main" xmlns:r="http://schemas.openxmlformats.org/officeDocument/2006/relationships" xmlns:p="http://schemas.openxmlformats.org/presentationml/2006/main">
  <p:tag name="MONE_MU_SUBTITLE 2" val="Top=344.5448|Left=98.14008|Width=743.8472|Height=60.85646"/>
</p:tagLst>
</file>

<file path=ppt/tags/tag3.xml><?xml version="1.0" encoding="utf-8"?>
<p:tagLst xmlns:a="http://schemas.openxmlformats.org/drawingml/2006/main" xmlns:r="http://schemas.openxmlformats.org/officeDocument/2006/relationships" xmlns:p="http://schemas.openxmlformats.org/presentationml/2006/main">
  <p:tag name="MONE_MU_TEXT PLACEHOLDER 3" val="Top=426.9993|Left=98.12504|Width=381.875|Height=54.9879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istorical_x0020_Importance xmlns="15ff3d39-6e7b-4d70-9b7c-8d9fe85d0f29">false</Historical_x0020_Importance>
    <Security_x0020_Classification xmlns="15ff3d39-6e7b-4d70-9b7c-8d9fe85d0f29">Official</Security_x0020_Classification>
    <dlc_EmailTo xmlns="15ff3d39-6e7b-4d70-9b7c-8d9fe85d0f29" xsi:nil="true"/>
    <TaxCatchAll xmlns="15ff3d39-6e7b-4d70-9b7c-8d9fe85d0f29"/>
    <dlc_EmailSubject xmlns="15ff3d39-6e7b-4d70-9b7c-8d9fe85d0f29" xsi:nil="true"/>
    <med43cc3a2d44b27a6db1857365a636f xmlns="4fea251c-3bdd-4d50-962b-ffa2ae250ba0">
      <Terms xmlns="http://schemas.microsoft.com/office/infopath/2007/PartnerControls"/>
    </med43cc3a2d44b27a6db1857365a636f>
    <dlc_EmailCC xmlns="15ff3d39-6e7b-4d70-9b7c-8d9fe85d0f29" xsi:nil="true"/>
    <dlc_EmailBCC xmlns="15ff3d39-6e7b-4d70-9b7c-8d9fe85d0f29" xsi:nil="true"/>
    <dlc_EmailFrom xmlns="15ff3d39-6e7b-4d70-9b7c-8d9fe85d0f29" xsi:nil="true"/>
    <fb2db02910464d2f84eebd8fcf82b8ca xmlns="4fea251c-3bdd-4d50-962b-ffa2ae250ba0">
      <Terms xmlns="http://schemas.microsoft.com/office/infopath/2007/PartnerControls"/>
    </fb2db02910464d2f84eebd8fcf82b8ca>
    <dlc_EmailReceivedUTC xmlns="15ff3d39-6e7b-4d70-9b7c-8d9fe85d0f29" xsi:nil="true"/>
    <dlc_EmailSentUTC xmlns="15ff3d39-6e7b-4d70-9b7c-8d9fe85d0f2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3A54AA21DE534FA3205B3860D1D022" ma:contentTypeVersion="12" ma:contentTypeDescription="Create a new document." ma:contentTypeScope="" ma:versionID="893d04114211719da96f907e04f30492">
  <xsd:schema xmlns:xsd="http://www.w3.org/2001/XMLSchema" xmlns:xs="http://www.w3.org/2001/XMLSchema" xmlns:p="http://schemas.microsoft.com/office/2006/metadata/properties" xmlns:ns2="4fea251c-3bdd-4d50-962b-ffa2ae250ba0" xmlns:ns3="15ff3d39-6e7b-4d70-9b7c-8d9fe85d0f29" xmlns:ns4="c2e9f6ae-9639-486f-b186-3705ea2cc04b" targetNamespace="http://schemas.microsoft.com/office/2006/metadata/properties" ma:root="true" ma:fieldsID="750bb53dcbfa91926f0c9e441aaa3a5c" ns2:_="" ns3:_="" ns4:_="">
    <xsd:import namespace="4fea251c-3bdd-4d50-962b-ffa2ae250ba0"/>
    <xsd:import namespace="15ff3d39-6e7b-4d70-9b7c-8d9fe85d0f29"/>
    <xsd:import namespace="c2e9f6ae-9639-486f-b186-3705ea2cc04b"/>
    <xsd:element name="properties">
      <xsd:complexType>
        <xsd:sequence>
          <xsd:element name="documentManagement">
            <xsd:complexType>
              <xsd:all>
                <xsd:element ref="ns2:med43cc3a2d44b27a6db1857365a636f" minOccurs="0"/>
                <xsd:element ref="ns3:TaxCatchAll" minOccurs="0"/>
                <xsd:element ref="ns3:TaxCatchAllLabel" minOccurs="0"/>
                <xsd:element ref="ns2:fb2db02910464d2f84eebd8fcf82b8ca" minOccurs="0"/>
                <xsd:element ref="ns3:Historical_x0020_Importance" minOccurs="0"/>
                <xsd:element ref="ns3:Security_x0020_Classification" minOccurs="0"/>
                <xsd:element ref="ns3:dlc_EmailBCC" minOccurs="0"/>
                <xsd:element ref="ns3:dlc_EmailCC" minOccurs="0"/>
                <xsd:element ref="ns3:dlc_EmailReceivedUTC" minOccurs="0"/>
                <xsd:element ref="ns3:dlc_EmailSentUTC" minOccurs="0"/>
                <xsd:element ref="ns3:dlc_EmailFrom" minOccurs="0"/>
                <xsd:element ref="ns3:dlc_EmailSubject" minOccurs="0"/>
                <xsd:element ref="ns3:dlc_EmailTo"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2:SharedWithUsers" minOccurs="0"/>
                <xsd:element ref="ns2:SharedWithDetail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ea251c-3bdd-4d50-962b-ffa2ae250ba0" elementFormDefault="qualified">
    <xsd:import namespace="http://schemas.microsoft.com/office/2006/documentManagement/types"/>
    <xsd:import namespace="http://schemas.microsoft.com/office/infopath/2007/PartnerControls"/>
    <xsd:element name="med43cc3a2d44b27a6db1857365a636f" ma:index="8" nillable="true" ma:taxonomy="true" ma:internalName="med43cc3a2d44b27a6db1857365a636f" ma:taxonomyFieldName="CustomTag" ma:displayName="Custom Tag" ma:default="" ma:fieldId="{6ed43cc3-a2d4-4b27-a6db-1857365a636f}" ma:sspId="5de26ec3-896b-4bef-bed1-ad194f885b2b" ma:termSetId="b036e5d8-2c30-4240-9d14-ca9b44ecfb8f" ma:anchorId="00000000-0000-0000-0000-000000000000" ma:open="true" ma:isKeyword="false">
      <xsd:complexType>
        <xsd:sequence>
          <xsd:element ref="pc:Terms" minOccurs="0" maxOccurs="1"/>
        </xsd:sequence>
      </xsd:complexType>
    </xsd:element>
    <xsd:element name="fb2db02910464d2f84eebd8fcf82b8ca" ma:index="12" nillable="true" ma:taxonomy="true" ma:internalName="fb2db02910464d2f84eebd8fcf82b8ca" ma:taxonomyFieldName="FinancialYear" ma:displayName="Financial Year" ma:fieldId="{fb2db029-1046-4d2f-84ee-bd8fcf82b8ca}" ma:sspId="5de26ec3-896b-4bef-bed1-ad194f885b2b" ma:termSetId="ad0d7153-16bc-4f62-8559-37863dc2e057" ma:anchorId="00000000-0000-0000-0000-000000000000" ma:open="fals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ff3d39-6e7b-4d70-9b7c-8d9fe85d0f29"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0d73e164-566d-4ee6-9440-01fbeab3eef2}" ma:internalName="TaxCatchAll" ma:showField="CatchAllData" ma:web="4fea251c-3bdd-4d50-962b-ffa2ae250ba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0d73e164-566d-4ee6-9440-01fbeab3eef2}" ma:internalName="TaxCatchAllLabel" ma:readOnly="true" ma:showField="CatchAllDataLabel" ma:web="4fea251c-3bdd-4d50-962b-ffa2ae250ba0">
      <xsd:complexType>
        <xsd:complexContent>
          <xsd:extension base="dms:MultiChoiceLookup">
            <xsd:sequence>
              <xsd:element name="Value" type="dms:Lookup" maxOccurs="unbounded" minOccurs="0" nillable="true"/>
            </xsd:sequence>
          </xsd:extension>
        </xsd:complexContent>
      </xsd:complexType>
    </xsd:element>
    <xsd:element name="Historical_x0020_Importance" ma:index="14" nillable="true" ma:displayName="Historical Importance" ma:default="0" ma:internalName="Historical_x0020_Importance">
      <xsd:simpleType>
        <xsd:restriction base="dms:Boolean"/>
      </xsd:simpleType>
    </xsd:element>
    <xsd:element name="Security_x0020_Classification" ma:index="15" nillable="true" ma:displayName="Security Classification" ma:default="Official" ma:format="Dropdown" ma:internalName="Security_x0020_Classification">
      <xsd:simpleType>
        <xsd:restriction base="dms:Choice">
          <xsd:enumeration value="Official Sensitive"/>
          <xsd:enumeration value="Official"/>
        </xsd:restriction>
      </xsd:simpleType>
    </xsd:element>
    <xsd:element name="dlc_EmailBCC" ma:index="16" nillable="true" ma:displayName="BCC" ma:description="" ma:internalName="dlc_EmailBCC">
      <xsd:simpleType>
        <xsd:restriction base="dms:Note">
          <xsd:maxLength value="1024"/>
        </xsd:restriction>
      </xsd:simpleType>
    </xsd:element>
    <xsd:element name="dlc_EmailCC" ma:index="17" nillable="true" ma:displayName="CC" ma:description="" ma:internalName="dlc_EmailCC">
      <xsd:simpleType>
        <xsd:restriction base="dms:Note">
          <xsd:maxLength value="1024"/>
        </xsd:restriction>
      </xsd:simpleType>
    </xsd:element>
    <xsd:element name="dlc_EmailReceivedUTC" ma:index="18" nillable="true" ma:displayName="Date Received" ma:description="" ma:internalName="dlc_EmailReceivedUTC">
      <xsd:simpleType>
        <xsd:restriction base="dms:DateTime"/>
      </xsd:simpleType>
    </xsd:element>
    <xsd:element name="dlc_EmailSentUTC" ma:index="19" nillable="true" ma:displayName="Date Sent" ma:description="" ma:internalName="dlc_EmailSentUTC">
      <xsd:simpleType>
        <xsd:restriction base="dms:DateTime"/>
      </xsd:simpleType>
    </xsd:element>
    <xsd:element name="dlc_EmailFrom" ma:index="20" nillable="true" ma:displayName="From" ma:description="" ma:internalName="dlc_EmailFrom">
      <xsd:simpleType>
        <xsd:restriction base="dms:Text">
          <xsd:maxLength value="255"/>
        </xsd:restriction>
      </xsd:simpleType>
    </xsd:element>
    <xsd:element name="dlc_EmailSubject" ma:index="21" nillable="true" ma:displayName="Email Subject" ma:description="" ma:internalName="dlc_EmailSubject">
      <xsd:simpleType>
        <xsd:restriction base="dms:Note"/>
      </xsd:simpleType>
    </xsd:element>
    <xsd:element name="dlc_EmailTo" ma:index="22" nillable="true" ma:displayName="To" ma:description="" ma:internalName="dlc_EmailTo">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e9f6ae-9639-486f-b186-3705ea2cc04b"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AutoTags" ma:index="25" nillable="true" ma:displayName="Tags" ma:internalName="MediaServiceAutoTag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MediaServiceDateTaken" ma:index="29" nillable="true" ma:displayName="MediaServiceDateTaken" ma:hidden="true" ma:internalName="MediaServiceDateTaken" ma:readOnly="true">
      <xsd:simpleType>
        <xsd:restriction base="dms:Text"/>
      </xsd:simpleType>
    </xsd:element>
    <xsd:element name="MediaServiceLocation" ma:index="30" nillable="true" ma:displayName="Location" ma:internalName="MediaServiceLocation"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E91CC0-930A-4105-8693-917CE8474B92}">
  <ds:schemaRefs>
    <ds:schemaRef ds:uri="http://www.w3.org/XML/1998/namespace"/>
    <ds:schemaRef ds:uri="http://schemas.microsoft.com/office/2006/documentManagement/types"/>
    <ds:schemaRef ds:uri="http://schemas.microsoft.com/office/2006/metadata/properties"/>
    <ds:schemaRef ds:uri="15ff3d39-6e7b-4d70-9b7c-8d9fe85d0f29"/>
    <ds:schemaRef ds:uri="http://purl.org/dc/terms/"/>
    <ds:schemaRef ds:uri="http://purl.org/dc/elements/1.1/"/>
    <ds:schemaRef ds:uri="http://schemas.microsoft.com/office/infopath/2007/PartnerControls"/>
    <ds:schemaRef ds:uri="http://schemas.openxmlformats.org/package/2006/metadata/core-properties"/>
    <ds:schemaRef ds:uri="c2e9f6ae-9639-486f-b186-3705ea2cc04b"/>
    <ds:schemaRef ds:uri="4fea251c-3bdd-4d50-962b-ffa2ae250ba0"/>
    <ds:schemaRef ds:uri="http://purl.org/dc/dcmitype/"/>
  </ds:schemaRefs>
</ds:datastoreItem>
</file>

<file path=customXml/itemProps2.xml><?xml version="1.0" encoding="utf-8"?>
<ds:datastoreItem xmlns:ds="http://schemas.openxmlformats.org/officeDocument/2006/customXml" ds:itemID="{CE435F5B-47B3-4EA9-8F76-CC9CE10A6B98}">
  <ds:schemaRefs>
    <ds:schemaRef ds:uri="http://schemas.microsoft.com/sharepoint/v3/contenttype/forms"/>
  </ds:schemaRefs>
</ds:datastoreItem>
</file>

<file path=customXml/itemProps3.xml><?xml version="1.0" encoding="utf-8"?>
<ds:datastoreItem xmlns:ds="http://schemas.openxmlformats.org/officeDocument/2006/customXml" ds:itemID="{1CDA3C5A-7F68-4158-A054-E018987C6370}">
  <ds:schemaRefs>
    <ds:schemaRef ds:uri="15ff3d39-6e7b-4d70-9b7c-8d9fe85d0f29"/>
    <ds:schemaRef ds:uri="4fea251c-3bdd-4d50-962b-ffa2ae250ba0"/>
    <ds:schemaRef ds:uri="c2e9f6ae-9639-486f-b186-3705ea2cc0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1424</Words>
  <Application>Microsoft Office PowerPoint</Application>
  <PresentationFormat>Widescreen</PresentationFormat>
  <Paragraphs>141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Webdings</vt:lpstr>
      <vt:lpstr>Wingdings</vt:lpstr>
      <vt:lpstr>office theme</vt:lpstr>
      <vt:lpstr>UK Heavy Duty Vehicle CO2 emission regulations</vt:lpstr>
      <vt:lpstr>Agenda</vt:lpstr>
      <vt:lpstr>Present situation</vt:lpstr>
      <vt:lpstr>Present situation</vt:lpstr>
      <vt:lpstr>Data collection</vt:lpstr>
      <vt:lpstr>Information to be provided to the VCA by manufacturers: </vt:lpstr>
      <vt:lpstr>Data to be provided to the VCA from manufacturers</vt:lpstr>
      <vt:lpstr>Requirements for the uploading of HDV CO2 data by manufacturers</vt:lpstr>
      <vt:lpstr>Process for uploading the CO2 datafile to the VCA</vt:lpstr>
      <vt:lpstr>Calculations and Publication of the dataset</vt:lpstr>
      <vt:lpstr>The Guidance Document</vt:lpstr>
      <vt:lpstr>New Data Collection</vt:lpstr>
      <vt:lpstr>New Data Collection</vt:lpstr>
      <vt:lpstr>Future and Prospective Amendments</vt:lpstr>
      <vt:lpstr>Future Amendments</vt:lpstr>
      <vt:lpstr>Future Amendments</vt:lpstr>
      <vt:lpstr>Future Amendments</vt:lpstr>
      <vt:lpstr>Contact Details</vt:lpstr>
      <vt:lpstr>Any Other Business</vt:lpstr>
      <vt:lpstr>Thank you for attending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Williams</dc:creator>
  <cp:lastModifiedBy>Chris Williams</cp:lastModifiedBy>
  <cp:revision>2</cp:revision>
  <dcterms:created xsi:type="dcterms:W3CDTF">2021-09-06T10:49:57Z</dcterms:created>
  <dcterms:modified xsi:type="dcterms:W3CDTF">2021-09-17T14:05:13Z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0x010100103A54AA21DE534FA3205B3860D1D022</vt:lpwstr>
  </property>
  <property fmtid="{D5CDD505-2E9C-101B-9397-08002B2CF9AE}" pid="3" name="CustomTag">
    <vt:lpwstr/>
  </property>
  <property fmtid="{D5CDD505-2E9C-101B-9397-08002B2CF9AE}" pid="4" name="FinancialYear">
    <vt:lpwstr/>
  </property>
</Properties>
</file>